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  <p:sldMasterId id="2147483681" r:id="rId2"/>
  </p:sldMasterIdLst>
  <p:notesMasterIdLst>
    <p:notesMasterId r:id="rId44"/>
  </p:notesMasterIdLst>
  <p:handoutMasterIdLst>
    <p:handoutMasterId r:id="rId45"/>
  </p:handoutMasterIdLst>
  <p:sldIdLst>
    <p:sldId id="731" r:id="rId3"/>
    <p:sldId id="1266" r:id="rId4"/>
    <p:sldId id="1219" r:id="rId5"/>
    <p:sldId id="1220" r:id="rId6"/>
    <p:sldId id="1202" r:id="rId7"/>
    <p:sldId id="1186" r:id="rId8"/>
    <p:sldId id="1187" r:id="rId9"/>
    <p:sldId id="1203" r:id="rId10"/>
    <p:sldId id="1194" r:id="rId11"/>
    <p:sldId id="1218" r:id="rId12"/>
    <p:sldId id="1222" r:id="rId13"/>
    <p:sldId id="1223" r:id="rId14"/>
    <p:sldId id="1269" r:id="rId15"/>
    <p:sldId id="1207" r:id="rId16"/>
    <p:sldId id="1211" r:id="rId17"/>
    <p:sldId id="1205" r:id="rId18"/>
    <p:sldId id="1206" r:id="rId19"/>
    <p:sldId id="1212" r:id="rId20"/>
    <p:sldId id="1191" r:id="rId21"/>
    <p:sldId id="1179" r:id="rId22"/>
    <p:sldId id="1224" r:id="rId23"/>
    <p:sldId id="1216" r:id="rId24"/>
    <p:sldId id="1196" r:id="rId25"/>
    <p:sldId id="1225" r:id="rId26"/>
    <p:sldId id="1254" r:id="rId27"/>
    <p:sldId id="1255" r:id="rId28"/>
    <p:sldId id="1267" r:id="rId29"/>
    <p:sldId id="1268" r:id="rId30"/>
    <p:sldId id="1245" r:id="rId31"/>
    <p:sldId id="1252" r:id="rId32"/>
    <p:sldId id="1247" r:id="rId33"/>
    <p:sldId id="1248" r:id="rId34"/>
    <p:sldId id="1257" r:id="rId35"/>
    <p:sldId id="1258" r:id="rId36"/>
    <p:sldId id="1260" r:id="rId37"/>
    <p:sldId id="1259" r:id="rId38"/>
    <p:sldId id="1265" r:id="rId39"/>
    <p:sldId id="1261" r:id="rId40"/>
    <p:sldId id="1262" r:id="rId41"/>
    <p:sldId id="1264" r:id="rId42"/>
    <p:sldId id="1256" r:id="rId43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7AE"/>
    <a:srgbClr val="D0E7AD"/>
    <a:srgbClr val="2E75B6"/>
    <a:srgbClr val="1F4E79"/>
    <a:srgbClr val="0D4677"/>
    <a:srgbClr val="FFFFFF"/>
    <a:srgbClr val="D5331C"/>
    <a:srgbClr val="655049"/>
    <a:srgbClr val="58919A"/>
    <a:srgbClr val="74A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816" autoAdjust="0"/>
  </p:normalViewPr>
  <p:slideViewPr>
    <p:cSldViewPr snapToGrid="0">
      <p:cViewPr varScale="1">
        <p:scale>
          <a:sx n="65" d="100"/>
          <a:sy n="65" d="100"/>
        </p:scale>
        <p:origin x="624" y="60"/>
      </p:cViewPr>
      <p:guideLst>
        <p:guide orient="horz" pos="2184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D40A1BC1-FA36-405A-84E5-2ECB11F24F06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C2F20590-9981-46CC-AF13-22488216DE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9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61489580-3797-4DA2-9E4E-24E61D4E80CF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4" rIns="94887" bIns="4744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4887" tIns="47444" rIns="94887" bIns="4744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4CCF47CB-3076-4026-8B18-63F39C6D1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4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47CB-3076-4026-8B18-63F39C6D1FF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14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15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16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17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18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19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20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21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22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25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09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26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27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46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28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18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29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30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31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32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41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3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5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7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8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9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85">
              <a:defRPr/>
            </a:pPr>
            <a:fld id="{4CCF47CB-3076-4026-8B18-63F39C6D1FFE}" type="slidenum">
              <a:rPr lang="zh-CN" altLang="en-US" sz="2000" kern="0">
                <a:solidFill>
                  <a:sysClr val="windowText" lastClr="000000"/>
                </a:solidFill>
              </a:rPr>
              <a:t>10</a:t>
            </a:fld>
            <a:endParaRPr lang="zh-CN" altLang="en-US" sz="20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48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F47CB-3076-4026-8B18-63F39C6D1FFE}" type="slidenum"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84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gradFill flip="none" rotWithShape="1">
          <a:gsLst>
            <a:gs pos="0">
              <a:srgbClr val="3864B3"/>
            </a:gs>
            <a:gs pos="23000">
              <a:srgbClr val="3864B3">
                <a:lumMod val="89000"/>
              </a:srgbClr>
            </a:gs>
            <a:gs pos="68000">
              <a:srgbClr val="2F5597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3" b="76828"/>
          <a:stretch>
            <a:fillRect/>
          </a:stretch>
        </p:blipFill>
        <p:spPr>
          <a:xfrm>
            <a:off x="145083" y="129492"/>
            <a:ext cx="3360000" cy="71302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 noChangeAspect="1"/>
          </p:cNvGrpSpPr>
          <p:nvPr userDrawn="1"/>
        </p:nvGrpSpPr>
        <p:grpSpPr>
          <a:xfrm>
            <a:off x="10800000" y="0"/>
            <a:ext cx="1200000" cy="980684"/>
            <a:chOff x="10566396" y="0"/>
            <a:chExt cx="1157171" cy="12609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矩形 3"/>
            <p:cNvSpPr/>
            <p:nvPr userDrawn="1"/>
          </p:nvSpPr>
          <p:spPr>
            <a:xfrm>
              <a:off x="10566396" y="0"/>
              <a:ext cx="1157171" cy="1260909"/>
            </a:xfrm>
            <a:custGeom>
              <a:avLst/>
              <a:gdLst>
                <a:gd name="connsiteX0" fmla="*/ 0 w 661307"/>
                <a:gd name="connsiteY0" fmla="*/ 0 h 726621"/>
                <a:gd name="connsiteX1" fmla="*/ 661307 w 661307"/>
                <a:gd name="connsiteY1" fmla="*/ 0 h 726621"/>
                <a:gd name="connsiteX2" fmla="*/ 661307 w 661307"/>
                <a:gd name="connsiteY2" fmla="*/ 726621 h 726621"/>
                <a:gd name="connsiteX3" fmla="*/ 0 w 661307"/>
                <a:gd name="connsiteY3" fmla="*/ 726621 h 726621"/>
                <a:gd name="connsiteX4" fmla="*/ 0 w 661307"/>
                <a:gd name="connsiteY4" fmla="*/ 0 h 726621"/>
                <a:gd name="connsiteX0-1" fmla="*/ 0 w 661307"/>
                <a:gd name="connsiteY0-2" fmla="*/ 0 h 726621"/>
                <a:gd name="connsiteX1-3" fmla="*/ 661307 w 661307"/>
                <a:gd name="connsiteY1-4" fmla="*/ 0 h 726621"/>
                <a:gd name="connsiteX2-5" fmla="*/ 661307 w 661307"/>
                <a:gd name="connsiteY2-6" fmla="*/ 726621 h 726621"/>
                <a:gd name="connsiteX3-7" fmla="*/ 326571 w 661307"/>
                <a:gd name="connsiteY3-8" fmla="*/ 718457 h 726621"/>
                <a:gd name="connsiteX4-9" fmla="*/ 0 w 661307"/>
                <a:gd name="connsiteY4-10" fmla="*/ 726621 h 726621"/>
                <a:gd name="connsiteX5" fmla="*/ 0 w 661307"/>
                <a:gd name="connsiteY5" fmla="*/ 0 h 726621"/>
                <a:gd name="connsiteX0-11" fmla="*/ 0 w 661307"/>
                <a:gd name="connsiteY0-12" fmla="*/ 0 h 898071"/>
                <a:gd name="connsiteX1-13" fmla="*/ 661307 w 661307"/>
                <a:gd name="connsiteY1-14" fmla="*/ 0 h 898071"/>
                <a:gd name="connsiteX2-15" fmla="*/ 661307 w 661307"/>
                <a:gd name="connsiteY2-16" fmla="*/ 726621 h 898071"/>
                <a:gd name="connsiteX3-17" fmla="*/ 351063 w 661307"/>
                <a:gd name="connsiteY3-18" fmla="*/ 898071 h 898071"/>
                <a:gd name="connsiteX4-19" fmla="*/ 0 w 661307"/>
                <a:gd name="connsiteY4-20" fmla="*/ 726621 h 898071"/>
                <a:gd name="connsiteX5-21" fmla="*/ 0 w 661307"/>
                <a:gd name="connsiteY5-22" fmla="*/ 0 h 898071"/>
                <a:gd name="connsiteX0-23" fmla="*/ 0 w 661307"/>
                <a:gd name="connsiteY0-24" fmla="*/ 0 h 898071"/>
                <a:gd name="connsiteX1-25" fmla="*/ 661307 w 661307"/>
                <a:gd name="connsiteY1-26" fmla="*/ 0 h 898071"/>
                <a:gd name="connsiteX2-27" fmla="*/ 661307 w 661307"/>
                <a:gd name="connsiteY2-28" fmla="*/ 726621 h 898071"/>
                <a:gd name="connsiteX3-29" fmla="*/ 318406 w 661307"/>
                <a:gd name="connsiteY3-30" fmla="*/ 898071 h 898071"/>
                <a:gd name="connsiteX4-31" fmla="*/ 0 w 661307"/>
                <a:gd name="connsiteY4-32" fmla="*/ 726621 h 898071"/>
                <a:gd name="connsiteX5-33" fmla="*/ 0 w 661307"/>
                <a:gd name="connsiteY5-34" fmla="*/ 0 h 898071"/>
                <a:gd name="connsiteX0-35" fmla="*/ 0 w 661307"/>
                <a:gd name="connsiteY0-36" fmla="*/ 0 h 898071"/>
                <a:gd name="connsiteX1-37" fmla="*/ 661307 w 661307"/>
                <a:gd name="connsiteY1-38" fmla="*/ 0 h 898071"/>
                <a:gd name="connsiteX2-39" fmla="*/ 661307 w 661307"/>
                <a:gd name="connsiteY2-40" fmla="*/ 726621 h 898071"/>
                <a:gd name="connsiteX3-41" fmla="*/ 310242 w 661307"/>
                <a:gd name="connsiteY3-42" fmla="*/ 898071 h 898071"/>
                <a:gd name="connsiteX4-43" fmla="*/ 0 w 661307"/>
                <a:gd name="connsiteY4-44" fmla="*/ 726621 h 898071"/>
                <a:gd name="connsiteX5-45" fmla="*/ 0 w 661307"/>
                <a:gd name="connsiteY5-46" fmla="*/ 0 h 898071"/>
                <a:gd name="connsiteX0-47" fmla="*/ 0 w 661307"/>
                <a:gd name="connsiteY0-48" fmla="*/ 0 h 898071"/>
                <a:gd name="connsiteX1-49" fmla="*/ 661307 w 661307"/>
                <a:gd name="connsiteY1-50" fmla="*/ 0 h 898071"/>
                <a:gd name="connsiteX2-51" fmla="*/ 661307 w 661307"/>
                <a:gd name="connsiteY2-52" fmla="*/ 726621 h 898071"/>
                <a:gd name="connsiteX3-53" fmla="*/ 331673 w 661307"/>
                <a:gd name="connsiteY3-54" fmla="*/ 898071 h 898071"/>
                <a:gd name="connsiteX4-55" fmla="*/ 0 w 661307"/>
                <a:gd name="connsiteY4-56" fmla="*/ 726621 h 898071"/>
                <a:gd name="connsiteX5-57" fmla="*/ 0 w 661307"/>
                <a:gd name="connsiteY5-58" fmla="*/ 0 h 8980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61307" h="898071">
                  <a:moveTo>
                    <a:pt x="0" y="0"/>
                  </a:moveTo>
                  <a:lnTo>
                    <a:pt x="661307" y="0"/>
                  </a:lnTo>
                  <a:lnTo>
                    <a:pt x="661307" y="726621"/>
                  </a:lnTo>
                  <a:lnTo>
                    <a:pt x="331673" y="898071"/>
                  </a:lnTo>
                  <a:lnTo>
                    <a:pt x="0" y="726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3"/>
            <p:cNvSpPr/>
            <p:nvPr userDrawn="1"/>
          </p:nvSpPr>
          <p:spPr>
            <a:xfrm>
              <a:off x="10643378" y="2528"/>
              <a:ext cx="1011114" cy="1181379"/>
            </a:xfrm>
            <a:custGeom>
              <a:avLst/>
              <a:gdLst>
                <a:gd name="connsiteX0" fmla="*/ 0 w 661307"/>
                <a:gd name="connsiteY0" fmla="*/ 0 h 726621"/>
                <a:gd name="connsiteX1" fmla="*/ 661307 w 661307"/>
                <a:gd name="connsiteY1" fmla="*/ 0 h 726621"/>
                <a:gd name="connsiteX2" fmla="*/ 661307 w 661307"/>
                <a:gd name="connsiteY2" fmla="*/ 726621 h 726621"/>
                <a:gd name="connsiteX3" fmla="*/ 0 w 661307"/>
                <a:gd name="connsiteY3" fmla="*/ 726621 h 726621"/>
                <a:gd name="connsiteX4" fmla="*/ 0 w 661307"/>
                <a:gd name="connsiteY4" fmla="*/ 0 h 726621"/>
                <a:gd name="connsiteX0-1" fmla="*/ 0 w 661307"/>
                <a:gd name="connsiteY0-2" fmla="*/ 0 h 726621"/>
                <a:gd name="connsiteX1-3" fmla="*/ 661307 w 661307"/>
                <a:gd name="connsiteY1-4" fmla="*/ 0 h 726621"/>
                <a:gd name="connsiteX2-5" fmla="*/ 661307 w 661307"/>
                <a:gd name="connsiteY2-6" fmla="*/ 726621 h 726621"/>
                <a:gd name="connsiteX3-7" fmla="*/ 326571 w 661307"/>
                <a:gd name="connsiteY3-8" fmla="*/ 718457 h 726621"/>
                <a:gd name="connsiteX4-9" fmla="*/ 0 w 661307"/>
                <a:gd name="connsiteY4-10" fmla="*/ 726621 h 726621"/>
                <a:gd name="connsiteX5" fmla="*/ 0 w 661307"/>
                <a:gd name="connsiteY5" fmla="*/ 0 h 726621"/>
                <a:gd name="connsiteX0-11" fmla="*/ 0 w 661307"/>
                <a:gd name="connsiteY0-12" fmla="*/ 0 h 898071"/>
                <a:gd name="connsiteX1-13" fmla="*/ 661307 w 661307"/>
                <a:gd name="connsiteY1-14" fmla="*/ 0 h 898071"/>
                <a:gd name="connsiteX2-15" fmla="*/ 661307 w 661307"/>
                <a:gd name="connsiteY2-16" fmla="*/ 726621 h 898071"/>
                <a:gd name="connsiteX3-17" fmla="*/ 351063 w 661307"/>
                <a:gd name="connsiteY3-18" fmla="*/ 898071 h 898071"/>
                <a:gd name="connsiteX4-19" fmla="*/ 0 w 661307"/>
                <a:gd name="connsiteY4-20" fmla="*/ 726621 h 898071"/>
                <a:gd name="connsiteX5-21" fmla="*/ 0 w 661307"/>
                <a:gd name="connsiteY5-22" fmla="*/ 0 h 898071"/>
                <a:gd name="connsiteX0-23" fmla="*/ 0 w 661307"/>
                <a:gd name="connsiteY0-24" fmla="*/ 0 h 898071"/>
                <a:gd name="connsiteX1-25" fmla="*/ 661307 w 661307"/>
                <a:gd name="connsiteY1-26" fmla="*/ 0 h 898071"/>
                <a:gd name="connsiteX2-27" fmla="*/ 661307 w 661307"/>
                <a:gd name="connsiteY2-28" fmla="*/ 726621 h 898071"/>
                <a:gd name="connsiteX3-29" fmla="*/ 318406 w 661307"/>
                <a:gd name="connsiteY3-30" fmla="*/ 898071 h 898071"/>
                <a:gd name="connsiteX4-31" fmla="*/ 0 w 661307"/>
                <a:gd name="connsiteY4-32" fmla="*/ 726621 h 898071"/>
                <a:gd name="connsiteX5-33" fmla="*/ 0 w 661307"/>
                <a:gd name="connsiteY5-34" fmla="*/ 0 h 898071"/>
                <a:gd name="connsiteX0-35" fmla="*/ 0 w 661307"/>
                <a:gd name="connsiteY0-36" fmla="*/ 0 h 898071"/>
                <a:gd name="connsiteX1-37" fmla="*/ 661307 w 661307"/>
                <a:gd name="connsiteY1-38" fmla="*/ 0 h 898071"/>
                <a:gd name="connsiteX2-39" fmla="*/ 661307 w 661307"/>
                <a:gd name="connsiteY2-40" fmla="*/ 726621 h 898071"/>
                <a:gd name="connsiteX3-41" fmla="*/ 310242 w 661307"/>
                <a:gd name="connsiteY3-42" fmla="*/ 898071 h 898071"/>
                <a:gd name="connsiteX4-43" fmla="*/ 0 w 661307"/>
                <a:gd name="connsiteY4-44" fmla="*/ 726621 h 898071"/>
                <a:gd name="connsiteX5-45" fmla="*/ 0 w 661307"/>
                <a:gd name="connsiteY5-46" fmla="*/ 0 h 898071"/>
                <a:gd name="connsiteX0-47" fmla="*/ 0 w 661307"/>
                <a:gd name="connsiteY0-48" fmla="*/ 0 h 898071"/>
                <a:gd name="connsiteX1-49" fmla="*/ 661307 w 661307"/>
                <a:gd name="connsiteY1-50" fmla="*/ 0 h 898071"/>
                <a:gd name="connsiteX2-51" fmla="*/ 661307 w 661307"/>
                <a:gd name="connsiteY2-52" fmla="*/ 726621 h 898071"/>
                <a:gd name="connsiteX3-53" fmla="*/ 331673 w 661307"/>
                <a:gd name="connsiteY3-54" fmla="*/ 898071 h 898071"/>
                <a:gd name="connsiteX4-55" fmla="*/ 0 w 661307"/>
                <a:gd name="connsiteY4-56" fmla="*/ 726621 h 898071"/>
                <a:gd name="connsiteX5-57" fmla="*/ 0 w 661307"/>
                <a:gd name="connsiteY5-58" fmla="*/ 0 h 8980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61307" h="898071">
                  <a:moveTo>
                    <a:pt x="0" y="0"/>
                  </a:moveTo>
                  <a:lnTo>
                    <a:pt x="661307" y="0"/>
                  </a:lnTo>
                  <a:lnTo>
                    <a:pt x="661307" y="726621"/>
                  </a:lnTo>
                  <a:lnTo>
                    <a:pt x="331673" y="898071"/>
                  </a:lnTo>
                  <a:lnTo>
                    <a:pt x="0" y="726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57AE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39" r="87942"/>
            <a:stretch>
              <a:fillRect/>
            </a:stretch>
          </p:blipFill>
          <p:spPr>
            <a:xfrm>
              <a:off x="10684090" y="119170"/>
              <a:ext cx="921787" cy="9480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>
            <a:grpSpLocks noChangeAspect="1"/>
          </p:cNvGrpSpPr>
          <p:nvPr userDrawn="1"/>
        </p:nvGrpSpPr>
        <p:grpSpPr>
          <a:xfrm>
            <a:off x="95913" y="107904"/>
            <a:ext cx="1200000" cy="751041"/>
            <a:chOff x="71935" y="107904"/>
            <a:chExt cx="973445" cy="812331"/>
          </a:xfrm>
        </p:grpSpPr>
        <p:sp>
          <p:nvSpPr>
            <p:cNvPr id="8" name="矩形 3"/>
            <p:cNvSpPr/>
            <p:nvPr userDrawn="1"/>
          </p:nvSpPr>
          <p:spPr>
            <a:xfrm rot="16200000">
              <a:off x="239094" y="113947"/>
              <a:ext cx="812329" cy="800243"/>
            </a:xfrm>
            <a:custGeom>
              <a:avLst/>
              <a:gdLst>
                <a:gd name="connsiteX0" fmla="*/ 0 w 661307"/>
                <a:gd name="connsiteY0" fmla="*/ 0 h 726621"/>
                <a:gd name="connsiteX1" fmla="*/ 661307 w 661307"/>
                <a:gd name="connsiteY1" fmla="*/ 0 h 726621"/>
                <a:gd name="connsiteX2" fmla="*/ 661307 w 661307"/>
                <a:gd name="connsiteY2" fmla="*/ 726621 h 726621"/>
                <a:gd name="connsiteX3" fmla="*/ 0 w 661307"/>
                <a:gd name="connsiteY3" fmla="*/ 726621 h 726621"/>
                <a:gd name="connsiteX4" fmla="*/ 0 w 661307"/>
                <a:gd name="connsiteY4" fmla="*/ 0 h 726621"/>
                <a:gd name="connsiteX0-1" fmla="*/ 0 w 661307"/>
                <a:gd name="connsiteY0-2" fmla="*/ 0 h 726621"/>
                <a:gd name="connsiteX1-3" fmla="*/ 661307 w 661307"/>
                <a:gd name="connsiteY1-4" fmla="*/ 0 h 726621"/>
                <a:gd name="connsiteX2-5" fmla="*/ 661307 w 661307"/>
                <a:gd name="connsiteY2-6" fmla="*/ 726621 h 726621"/>
                <a:gd name="connsiteX3-7" fmla="*/ 326571 w 661307"/>
                <a:gd name="connsiteY3-8" fmla="*/ 718457 h 726621"/>
                <a:gd name="connsiteX4-9" fmla="*/ 0 w 661307"/>
                <a:gd name="connsiteY4-10" fmla="*/ 726621 h 726621"/>
                <a:gd name="connsiteX5" fmla="*/ 0 w 661307"/>
                <a:gd name="connsiteY5" fmla="*/ 0 h 726621"/>
                <a:gd name="connsiteX0-11" fmla="*/ 0 w 661307"/>
                <a:gd name="connsiteY0-12" fmla="*/ 0 h 898071"/>
                <a:gd name="connsiteX1-13" fmla="*/ 661307 w 661307"/>
                <a:gd name="connsiteY1-14" fmla="*/ 0 h 898071"/>
                <a:gd name="connsiteX2-15" fmla="*/ 661307 w 661307"/>
                <a:gd name="connsiteY2-16" fmla="*/ 726621 h 898071"/>
                <a:gd name="connsiteX3-17" fmla="*/ 351063 w 661307"/>
                <a:gd name="connsiteY3-18" fmla="*/ 898071 h 898071"/>
                <a:gd name="connsiteX4-19" fmla="*/ 0 w 661307"/>
                <a:gd name="connsiteY4-20" fmla="*/ 726621 h 898071"/>
                <a:gd name="connsiteX5-21" fmla="*/ 0 w 661307"/>
                <a:gd name="connsiteY5-22" fmla="*/ 0 h 898071"/>
                <a:gd name="connsiteX0-23" fmla="*/ 0 w 661307"/>
                <a:gd name="connsiteY0-24" fmla="*/ 0 h 898071"/>
                <a:gd name="connsiteX1-25" fmla="*/ 661307 w 661307"/>
                <a:gd name="connsiteY1-26" fmla="*/ 0 h 898071"/>
                <a:gd name="connsiteX2-27" fmla="*/ 661307 w 661307"/>
                <a:gd name="connsiteY2-28" fmla="*/ 726621 h 898071"/>
                <a:gd name="connsiteX3-29" fmla="*/ 318406 w 661307"/>
                <a:gd name="connsiteY3-30" fmla="*/ 898071 h 898071"/>
                <a:gd name="connsiteX4-31" fmla="*/ 0 w 661307"/>
                <a:gd name="connsiteY4-32" fmla="*/ 726621 h 898071"/>
                <a:gd name="connsiteX5-33" fmla="*/ 0 w 661307"/>
                <a:gd name="connsiteY5-34" fmla="*/ 0 h 898071"/>
                <a:gd name="connsiteX0-35" fmla="*/ 0 w 661307"/>
                <a:gd name="connsiteY0-36" fmla="*/ 0 h 898071"/>
                <a:gd name="connsiteX1-37" fmla="*/ 661307 w 661307"/>
                <a:gd name="connsiteY1-38" fmla="*/ 0 h 898071"/>
                <a:gd name="connsiteX2-39" fmla="*/ 661307 w 661307"/>
                <a:gd name="connsiteY2-40" fmla="*/ 726621 h 898071"/>
                <a:gd name="connsiteX3-41" fmla="*/ 310242 w 661307"/>
                <a:gd name="connsiteY3-42" fmla="*/ 898071 h 898071"/>
                <a:gd name="connsiteX4-43" fmla="*/ 0 w 661307"/>
                <a:gd name="connsiteY4-44" fmla="*/ 726621 h 898071"/>
                <a:gd name="connsiteX5-45" fmla="*/ 0 w 661307"/>
                <a:gd name="connsiteY5-46" fmla="*/ 0 h 898071"/>
                <a:gd name="connsiteX0-47" fmla="*/ 0 w 661307"/>
                <a:gd name="connsiteY0-48" fmla="*/ 0 h 898071"/>
                <a:gd name="connsiteX1-49" fmla="*/ 661307 w 661307"/>
                <a:gd name="connsiteY1-50" fmla="*/ 0 h 898071"/>
                <a:gd name="connsiteX2-51" fmla="*/ 661307 w 661307"/>
                <a:gd name="connsiteY2-52" fmla="*/ 726621 h 898071"/>
                <a:gd name="connsiteX3-53" fmla="*/ 331673 w 661307"/>
                <a:gd name="connsiteY3-54" fmla="*/ 898071 h 898071"/>
                <a:gd name="connsiteX4-55" fmla="*/ 0 w 661307"/>
                <a:gd name="connsiteY4-56" fmla="*/ 726621 h 898071"/>
                <a:gd name="connsiteX5-57" fmla="*/ 0 w 661307"/>
                <a:gd name="connsiteY5-58" fmla="*/ 0 h 8980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61307" h="898071">
                  <a:moveTo>
                    <a:pt x="0" y="0"/>
                  </a:moveTo>
                  <a:lnTo>
                    <a:pt x="661307" y="0"/>
                  </a:lnTo>
                  <a:lnTo>
                    <a:pt x="661307" y="726621"/>
                  </a:lnTo>
                  <a:lnTo>
                    <a:pt x="331673" y="898071"/>
                  </a:lnTo>
                  <a:lnTo>
                    <a:pt x="0" y="726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57AE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39" r="87942"/>
            <a:stretch>
              <a:fillRect/>
            </a:stretch>
          </p:blipFill>
          <p:spPr>
            <a:xfrm>
              <a:off x="296114" y="195665"/>
              <a:ext cx="619135" cy="636802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/>
          </p:nvSpPr>
          <p:spPr>
            <a:xfrm>
              <a:off x="71935" y="107906"/>
              <a:ext cx="112892" cy="812329"/>
            </a:xfrm>
            <a:prstGeom prst="rect">
              <a:avLst/>
            </a:prstGeom>
            <a:solidFill>
              <a:srgbClr val="155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 userDrawn="1"/>
        </p:nvGrpSpPr>
        <p:grpSpPr>
          <a:xfrm>
            <a:off x="95913" y="107904"/>
            <a:ext cx="1200000" cy="751041"/>
            <a:chOff x="71935" y="107904"/>
            <a:chExt cx="973445" cy="812331"/>
          </a:xfrm>
        </p:grpSpPr>
        <p:sp>
          <p:nvSpPr>
            <p:cNvPr id="6" name="矩形 3"/>
            <p:cNvSpPr/>
            <p:nvPr userDrawn="1"/>
          </p:nvSpPr>
          <p:spPr>
            <a:xfrm rot="16200000">
              <a:off x="239094" y="113947"/>
              <a:ext cx="812329" cy="800243"/>
            </a:xfrm>
            <a:custGeom>
              <a:avLst/>
              <a:gdLst>
                <a:gd name="connsiteX0" fmla="*/ 0 w 661307"/>
                <a:gd name="connsiteY0" fmla="*/ 0 h 726621"/>
                <a:gd name="connsiteX1" fmla="*/ 661307 w 661307"/>
                <a:gd name="connsiteY1" fmla="*/ 0 h 726621"/>
                <a:gd name="connsiteX2" fmla="*/ 661307 w 661307"/>
                <a:gd name="connsiteY2" fmla="*/ 726621 h 726621"/>
                <a:gd name="connsiteX3" fmla="*/ 0 w 661307"/>
                <a:gd name="connsiteY3" fmla="*/ 726621 h 726621"/>
                <a:gd name="connsiteX4" fmla="*/ 0 w 661307"/>
                <a:gd name="connsiteY4" fmla="*/ 0 h 726621"/>
                <a:gd name="connsiteX0-1" fmla="*/ 0 w 661307"/>
                <a:gd name="connsiteY0-2" fmla="*/ 0 h 726621"/>
                <a:gd name="connsiteX1-3" fmla="*/ 661307 w 661307"/>
                <a:gd name="connsiteY1-4" fmla="*/ 0 h 726621"/>
                <a:gd name="connsiteX2-5" fmla="*/ 661307 w 661307"/>
                <a:gd name="connsiteY2-6" fmla="*/ 726621 h 726621"/>
                <a:gd name="connsiteX3-7" fmla="*/ 326571 w 661307"/>
                <a:gd name="connsiteY3-8" fmla="*/ 718457 h 726621"/>
                <a:gd name="connsiteX4-9" fmla="*/ 0 w 661307"/>
                <a:gd name="connsiteY4-10" fmla="*/ 726621 h 726621"/>
                <a:gd name="connsiteX5" fmla="*/ 0 w 661307"/>
                <a:gd name="connsiteY5" fmla="*/ 0 h 726621"/>
                <a:gd name="connsiteX0-11" fmla="*/ 0 w 661307"/>
                <a:gd name="connsiteY0-12" fmla="*/ 0 h 898071"/>
                <a:gd name="connsiteX1-13" fmla="*/ 661307 w 661307"/>
                <a:gd name="connsiteY1-14" fmla="*/ 0 h 898071"/>
                <a:gd name="connsiteX2-15" fmla="*/ 661307 w 661307"/>
                <a:gd name="connsiteY2-16" fmla="*/ 726621 h 898071"/>
                <a:gd name="connsiteX3-17" fmla="*/ 351063 w 661307"/>
                <a:gd name="connsiteY3-18" fmla="*/ 898071 h 898071"/>
                <a:gd name="connsiteX4-19" fmla="*/ 0 w 661307"/>
                <a:gd name="connsiteY4-20" fmla="*/ 726621 h 898071"/>
                <a:gd name="connsiteX5-21" fmla="*/ 0 w 661307"/>
                <a:gd name="connsiteY5-22" fmla="*/ 0 h 898071"/>
                <a:gd name="connsiteX0-23" fmla="*/ 0 w 661307"/>
                <a:gd name="connsiteY0-24" fmla="*/ 0 h 898071"/>
                <a:gd name="connsiteX1-25" fmla="*/ 661307 w 661307"/>
                <a:gd name="connsiteY1-26" fmla="*/ 0 h 898071"/>
                <a:gd name="connsiteX2-27" fmla="*/ 661307 w 661307"/>
                <a:gd name="connsiteY2-28" fmla="*/ 726621 h 898071"/>
                <a:gd name="connsiteX3-29" fmla="*/ 318406 w 661307"/>
                <a:gd name="connsiteY3-30" fmla="*/ 898071 h 898071"/>
                <a:gd name="connsiteX4-31" fmla="*/ 0 w 661307"/>
                <a:gd name="connsiteY4-32" fmla="*/ 726621 h 898071"/>
                <a:gd name="connsiteX5-33" fmla="*/ 0 w 661307"/>
                <a:gd name="connsiteY5-34" fmla="*/ 0 h 898071"/>
                <a:gd name="connsiteX0-35" fmla="*/ 0 w 661307"/>
                <a:gd name="connsiteY0-36" fmla="*/ 0 h 898071"/>
                <a:gd name="connsiteX1-37" fmla="*/ 661307 w 661307"/>
                <a:gd name="connsiteY1-38" fmla="*/ 0 h 898071"/>
                <a:gd name="connsiteX2-39" fmla="*/ 661307 w 661307"/>
                <a:gd name="connsiteY2-40" fmla="*/ 726621 h 898071"/>
                <a:gd name="connsiteX3-41" fmla="*/ 310242 w 661307"/>
                <a:gd name="connsiteY3-42" fmla="*/ 898071 h 898071"/>
                <a:gd name="connsiteX4-43" fmla="*/ 0 w 661307"/>
                <a:gd name="connsiteY4-44" fmla="*/ 726621 h 898071"/>
                <a:gd name="connsiteX5-45" fmla="*/ 0 w 661307"/>
                <a:gd name="connsiteY5-46" fmla="*/ 0 h 898071"/>
                <a:gd name="connsiteX0-47" fmla="*/ 0 w 661307"/>
                <a:gd name="connsiteY0-48" fmla="*/ 0 h 898071"/>
                <a:gd name="connsiteX1-49" fmla="*/ 661307 w 661307"/>
                <a:gd name="connsiteY1-50" fmla="*/ 0 h 898071"/>
                <a:gd name="connsiteX2-51" fmla="*/ 661307 w 661307"/>
                <a:gd name="connsiteY2-52" fmla="*/ 726621 h 898071"/>
                <a:gd name="connsiteX3-53" fmla="*/ 331673 w 661307"/>
                <a:gd name="connsiteY3-54" fmla="*/ 898071 h 898071"/>
                <a:gd name="connsiteX4-55" fmla="*/ 0 w 661307"/>
                <a:gd name="connsiteY4-56" fmla="*/ 726621 h 898071"/>
                <a:gd name="connsiteX5-57" fmla="*/ 0 w 661307"/>
                <a:gd name="connsiteY5-58" fmla="*/ 0 h 8980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61307" h="898071">
                  <a:moveTo>
                    <a:pt x="0" y="0"/>
                  </a:moveTo>
                  <a:lnTo>
                    <a:pt x="661307" y="0"/>
                  </a:lnTo>
                  <a:lnTo>
                    <a:pt x="661307" y="726621"/>
                  </a:lnTo>
                  <a:lnTo>
                    <a:pt x="331673" y="898071"/>
                  </a:lnTo>
                  <a:lnTo>
                    <a:pt x="0" y="726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57AE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39" r="87942"/>
            <a:stretch>
              <a:fillRect/>
            </a:stretch>
          </p:blipFill>
          <p:spPr>
            <a:xfrm>
              <a:off x="296114" y="195665"/>
              <a:ext cx="619135" cy="636802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71935" y="107906"/>
              <a:ext cx="112892" cy="812329"/>
            </a:xfrm>
            <a:prstGeom prst="rect">
              <a:avLst/>
            </a:prstGeom>
            <a:solidFill>
              <a:srgbClr val="155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过程 7"/>
          <p:cNvSpPr/>
          <p:nvPr userDrawn="1"/>
        </p:nvSpPr>
        <p:spPr>
          <a:xfrm rot="5400000">
            <a:off x="60438" y="47468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>
            <a:off x="711762" y="393998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16"/>
          <a:stretch>
            <a:fillRect/>
          </a:stretch>
        </p:blipFill>
        <p:spPr bwMode="auto">
          <a:xfrm>
            <a:off x="8439837" y="2150086"/>
            <a:ext cx="3752164" cy="44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"/>
            <a:ext cx="12192000" cy="782595"/>
          </a:xfrm>
          <a:prstGeom prst="rect">
            <a:avLst/>
          </a:prstGeom>
          <a:solidFill>
            <a:srgbClr val="0046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0" y="10180"/>
            <a:ext cx="2640000" cy="7622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20382"/>
            <a:ext cx="4608000" cy="54000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7584000" y="420382"/>
            <a:ext cx="4608000" cy="54000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2" y="126910"/>
            <a:ext cx="2637576" cy="69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21" y="0"/>
            <a:ext cx="2637576" cy="694944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324613"/>
            <a:ext cx="9168384" cy="45719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21" y="0"/>
            <a:ext cx="2637576" cy="694944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649226"/>
            <a:ext cx="9168384" cy="45719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4" y="0"/>
            <a:ext cx="3186699" cy="83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4999" r="6049"/>
          <a:stretch>
            <a:fillRect/>
          </a:stretch>
        </p:blipFill>
        <p:spPr>
          <a:xfrm>
            <a:off x="0" y="1682496"/>
            <a:ext cx="4040888" cy="4184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2" y="0"/>
            <a:ext cx="4118400" cy="108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4" r="23326" b="24977"/>
          <a:stretch>
            <a:fillRect/>
          </a:stretch>
        </p:blipFill>
        <p:spPr bwMode="auto">
          <a:xfrm>
            <a:off x="8005234" y="4075114"/>
            <a:ext cx="418676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482811"/>
            <a:ext cx="12192000" cy="2858530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82" y="1546046"/>
            <a:ext cx="4491069" cy="33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16"/>
          <a:stretch>
            <a:fillRect/>
          </a:stretch>
        </p:blipFill>
        <p:spPr bwMode="auto">
          <a:xfrm>
            <a:off x="1054298" y="1434677"/>
            <a:ext cx="3752164" cy="44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47081" y="196644"/>
            <a:ext cx="434909" cy="335109"/>
            <a:chOff x="3976261" y="3892343"/>
            <a:chExt cx="326182" cy="335109"/>
          </a:xfrm>
        </p:grpSpPr>
        <p:sp>
          <p:nvSpPr>
            <p:cNvPr id="7" name="六边形 6"/>
            <p:cNvSpPr/>
            <p:nvPr/>
          </p:nvSpPr>
          <p:spPr>
            <a:xfrm>
              <a:off x="3976261" y="3892343"/>
              <a:ext cx="122099" cy="10683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3976261" y="4005288"/>
              <a:ext cx="122099" cy="10683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3976261" y="4120615"/>
              <a:ext cx="122099" cy="10683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4078302" y="3945761"/>
              <a:ext cx="122099" cy="10683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4078302" y="4060570"/>
              <a:ext cx="122099" cy="10683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4180344" y="4003942"/>
              <a:ext cx="122099" cy="106837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16"/>
          <a:stretch>
            <a:fillRect/>
          </a:stretch>
        </p:blipFill>
        <p:spPr bwMode="auto">
          <a:xfrm>
            <a:off x="8439837" y="1162534"/>
            <a:ext cx="3752164" cy="44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16"/>
          <a:stretch>
            <a:fillRect/>
          </a:stretch>
        </p:blipFill>
        <p:spPr bwMode="auto">
          <a:xfrm>
            <a:off x="8439837" y="2095222"/>
            <a:ext cx="3752164" cy="44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spect="1"/>
          </p:cNvSpPr>
          <p:nvPr userDrawn="1"/>
        </p:nvSpPr>
        <p:spPr>
          <a:xfrm rot="2622069">
            <a:off x="281576" y="284338"/>
            <a:ext cx="237600" cy="17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>
            <a:spLocks noChangeAspect="1"/>
          </p:cNvSpPr>
          <p:nvPr userDrawn="1"/>
        </p:nvSpPr>
        <p:spPr>
          <a:xfrm rot="2622069">
            <a:off x="484776" y="436738"/>
            <a:ext cx="237600" cy="178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>
            <a:spLocks noChangeAspect="1"/>
          </p:cNvSpPr>
          <p:nvPr userDrawn="1"/>
        </p:nvSpPr>
        <p:spPr>
          <a:xfrm rot="2622069">
            <a:off x="606231" y="197950"/>
            <a:ext cx="288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矩形 9"/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Hou\accomplished\2015\论坛ppt\主楼-夜景-远景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Hou\accomplished\2015\论坛ppt\主楼-夜景-远景.jpg"/>
          <p:cNvPicPr>
            <a:picLocks noChangeAspect="1" noChangeArrowheads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Hou\accomplished\2015\论坛ppt\主楼-夜景-远景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79770"/>
          </a:xfrm>
          <a:prstGeom prst="rect">
            <a:avLst/>
          </a:prstGeom>
          <a:gradFill flip="none" rotWithShape="1">
            <a:gsLst>
              <a:gs pos="0">
                <a:srgbClr val="A6BBC6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 </a:t>
            </a:r>
            <a:endParaRPr lang="zh-CN" altLang="en-US" sz="1800" b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79770"/>
          </a:xfrm>
          <a:prstGeom prst="rect">
            <a:avLst/>
          </a:prstGeom>
          <a:solidFill>
            <a:schemeClr val="bg1">
              <a:lumMod val="6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 rot="10800000">
            <a:off x="0" y="1"/>
            <a:ext cx="12192000" cy="1241919"/>
          </a:xfrm>
          <a:custGeom>
            <a:avLst/>
            <a:gdLst>
              <a:gd name="connsiteX0" fmla="*/ 9144000 w 9144000"/>
              <a:gd name="connsiteY0" fmla="*/ 1241919 h 1241919"/>
              <a:gd name="connsiteX1" fmla="*/ 0 w 9144000"/>
              <a:gd name="connsiteY1" fmla="*/ 1241919 h 1241919"/>
              <a:gd name="connsiteX2" fmla="*/ 0 w 9144000"/>
              <a:gd name="connsiteY2" fmla="*/ 1061919 h 1241919"/>
              <a:gd name="connsiteX3" fmla="*/ 1762992 w 9144000"/>
              <a:gd name="connsiteY3" fmla="*/ 1061919 h 1241919"/>
              <a:gd name="connsiteX4" fmla="*/ 4572000 w 9144000"/>
              <a:gd name="connsiteY4" fmla="*/ 0 h 1241919"/>
              <a:gd name="connsiteX5" fmla="*/ 7381007 w 9144000"/>
              <a:gd name="connsiteY5" fmla="*/ 1061919 h 1241919"/>
              <a:gd name="connsiteX6" fmla="*/ 9144000 w 9144000"/>
              <a:gd name="connsiteY6" fmla="*/ 1061919 h 124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241919">
                <a:moveTo>
                  <a:pt x="9144000" y="1241919"/>
                </a:moveTo>
                <a:lnTo>
                  <a:pt x="0" y="1241919"/>
                </a:lnTo>
                <a:lnTo>
                  <a:pt x="0" y="1061919"/>
                </a:lnTo>
                <a:lnTo>
                  <a:pt x="1762992" y="1061919"/>
                </a:lnTo>
                <a:lnTo>
                  <a:pt x="4572000" y="0"/>
                </a:lnTo>
                <a:lnTo>
                  <a:pt x="7381007" y="1061919"/>
                </a:lnTo>
                <a:lnTo>
                  <a:pt x="9144000" y="1061919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160830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CONTENS</a:t>
            </a:r>
            <a:endParaRPr lang="zh-CN" altLang="en-US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40" r="-477" b="11636"/>
          <a:stretch>
            <a:fillRect/>
          </a:stretch>
        </p:blipFill>
        <p:spPr>
          <a:xfrm>
            <a:off x="-19351" y="0"/>
            <a:ext cx="12269409" cy="558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" y="-1"/>
            <a:ext cx="12114591" cy="5529943"/>
          </a:xfrm>
          <a:prstGeom prst="rect">
            <a:avLst/>
          </a:prstGeom>
          <a:solidFill>
            <a:srgbClr val="384A5A">
              <a:alpha val="5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24" y="-79685"/>
            <a:ext cx="3610577" cy="1041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40" r="-477" b="11636"/>
          <a:stretch>
            <a:fillRect/>
          </a:stretch>
        </p:blipFill>
        <p:spPr>
          <a:xfrm>
            <a:off x="-19351" y="0"/>
            <a:ext cx="12269409" cy="558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1"/>
            <a:ext cx="12192000" cy="5588001"/>
          </a:xfrm>
          <a:prstGeom prst="rect">
            <a:avLst/>
          </a:prstGeom>
          <a:solidFill>
            <a:schemeClr val="tx1">
              <a:lumMod val="65000"/>
              <a:lumOff val="35000"/>
              <a:alpha val="5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6096001" y="0"/>
            <a:ext cx="6096001" cy="6858000"/>
          </a:xfrm>
          <a:prstGeom prst="rect">
            <a:avLst/>
          </a:prstGeom>
          <a:solidFill>
            <a:srgbClr val="0D59A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7342787" y="936813"/>
            <a:ext cx="29180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4999" r="6049"/>
          <a:stretch>
            <a:fillRect/>
          </a:stretch>
        </p:blipFill>
        <p:spPr>
          <a:xfrm>
            <a:off x="472965" y="1706144"/>
            <a:ext cx="4040888" cy="41849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4" y="0"/>
            <a:ext cx="3186699" cy="83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7342787" y="936813"/>
            <a:ext cx="29180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700" b="1" dirty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700" b="1" dirty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700" b="1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4999" r="6049"/>
          <a:stretch>
            <a:fillRect/>
          </a:stretch>
        </p:blipFill>
        <p:spPr>
          <a:xfrm>
            <a:off x="0" y="1682496"/>
            <a:ext cx="4040888" cy="41849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4" y="0"/>
            <a:ext cx="3186699" cy="83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 userDrawn="1"/>
        </p:nvSpPr>
        <p:spPr>
          <a:xfrm rot="5400000">
            <a:off x="60435" y="155690"/>
            <a:ext cx="739101" cy="859973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流程图: 过程 6"/>
          <p:cNvSpPr/>
          <p:nvPr userDrawn="1"/>
        </p:nvSpPr>
        <p:spPr>
          <a:xfrm rot="5400000">
            <a:off x="711759" y="502220"/>
            <a:ext cx="739101" cy="166915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过程 7"/>
          <p:cNvSpPr/>
          <p:nvPr userDrawn="1"/>
        </p:nvSpPr>
        <p:spPr>
          <a:xfrm rot="5400000">
            <a:off x="6010268" y="676276"/>
            <a:ext cx="171450" cy="12192001"/>
          </a:xfrm>
          <a:prstGeom prst="flowChartProcess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流程图: 过程 8"/>
          <p:cNvSpPr/>
          <p:nvPr userDrawn="1"/>
        </p:nvSpPr>
        <p:spPr>
          <a:xfrm rot="5400000" flipH="1">
            <a:off x="10966890" y="5584839"/>
            <a:ext cx="327501" cy="21227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000"/>
              <a:gd name="connsiteX1-3" fmla="*/ 10000 w 10000"/>
              <a:gd name="connsiteY1-4" fmla="*/ 0 h 10000"/>
              <a:gd name="connsiteX2-5" fmla="*/ 9474 w 10000"/>
              <a:gd name="connsiteY2-6" fmla="*/ 9062 h 10000"/>
              <a:gd name="connsiteX3-7" fmla="*/ 0 w 10000"/>
              <a:gd name="connsiteY3-8" fmla="*/ 10000 h 10000"/>
              <a:gd name="connsiteX4-9" fmla="*/ 0 w 10000"/>
              <a:gd name="connsiteY4-10" fmla="*/ 0 h 10000"/>
              <a:gd name="connsiteX0-11" fmla="*/ 0 w 10075"/>
              <a:gd name="connsiteY0-12" fmla="*/ 0 h 10000"/>
              <a:gd name="connsiteX1-13" fmla="*/ 10000 w 10075"/>
              <a:gd name="connsiteY1-14" fmla="*/ 0 h 10000"/>
              <a:gd name="connsiteX2-15" fmla="*/ 10028 w 10075"/>
              <a:gd name="connsiteY2-16" fmla="*/ 8891 h 10000"/>
              <a:gd name="connsiteX3-17" fmla="*/ 0 w 10075"/>
              <a:gd name="connsiteY3-18" fmla="*/ 10000 h 10000"/>
              <a:gd name="connsiteX4-19" fmla="*/ 0 w 10075"/>
              <a:gd name="connsiteY4-20" fmla="*/ 0 h 10000"/>
              <a:gd name="connsiteX0-21" fmla="*/ 0 w 10335"/>
              <a:gd name="connsiteY0-22" fmla="*/ 0 h 10000"/>
              <a:gd name="connsiteX1-23" fmla="*/ 10000 w 10335"/>
              <a:gd name="connsiteY1-24" fmla="*/ 0 h 10000"/>
              <a:gd name="connsiteX2-25" fmla="*/ 10305 w 10335"/>
              <a:gd name="connsiteY2-26" fmla="*/ 8891 h 10000"/>
              <a:gd name="connsiteX3-27" fmla="*/ 0 w 10335"/>
              <a:gd name="connsiteY3-28" fmla="*/ 10000 h 10000"/>
              <a:gd name="connsiteX4-29" fmla="*/ 0 w 10335"/>
              <a:gd name="connsiteY4-30" fmla="*/ 0 h 10000"/>
              <a:gd name="connsiteX0-31" fmla="*/ 0 w 10000"/>
              <a:gd name="connsiteY0-32" fmla="*/ 0 h 10000"/>
              <a:gd name="connsiteX1-33" fmla="*/ 10000 w 10000"/>
              <a:gd name="connsiteY1-34" fmla="*/ 0 h 10000"/>
              <a:gd name="connsiteX2-35" fmla="*/ 9751 w 10000"/>
              <a:gd name="connsiteY2-36" fmla="*/ 9062 h 10000"/>
              <a:gd name="connsiteX3-37" fmla="*/ 0 w 10000"/>
              <a:gd name="connsiteY3-38" fmla="*/ 10000 h 10000"/>
              <a:gd name="connsiteX4-39" fmla="*/ 0 w 10000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5" y="3021"/>
                  <a:pt x="9926" y="6041"/>
                  <a:pt x="9751" y="9062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 r="53951"/>
          <a:stretch>
            <a:fillRect/>
          </a:stretch>
        </p:blipFill>
        <p:spPr>
          <a:xfrm>
            <a:off x="10439400" y="6523382"/>
            <a:ext cx="1538888" cy="3110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60000"/>
            <a:ext cx="4320000" cy="54000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7873272" y="360000"/>
            <a:ext cx="4320000" cy="54000"/>
          </a:xfrm>
          <a:prstGeom prst="rect">
            <a:avLst/>
          </a:prstGeom>
          <a:solidFill>
            <a:srgbClr val="15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3" y="1"/>
            <a:ext cx="3182988" cy="838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 userDrawn="1"/>
        </p:nvSpPr>
        <p:spPr>
          <a:xfrm>
            <a:off x="7342789" y="936817"/>
            <a:ext cx="29180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700" b="1" dirty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700" b="1" dirty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700" b="1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200263" y="1961841"/>
            <a:ext cx="3619563" cy="2649871"/>
            <a:chOff x="1156573" y="1961840"/>
            <a:chExt cx="3160978" cy="3085523"/>
          </a:xfrm>
        </p:grpSpPr>
        <p:grpSp>
          <p:nvGrpSpPr>
            <p:cNvPr id="39" name="组合 38"/>
            <p:cNvGrpSpPr>
              <a:grpSpLocks noChangeAspect="1"/>
            </p:cNvGrpSpPr>
            <p:nvPr userDrawn="1"/>
          </p:nvGrpSpPr>
          <p:grpSpPr>
            <a:xfrm>
              <a:off x="3057551" y="3787363"/>
              <a:ext cx="1260000" cy="1260000"/>
              <a:chOff x="1174779" y="3359349"/>
              <a:chExt cx="1800000" cy="1800001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1174779" y="3359349"/>
                <a:ext cx="1800000" cy="1800001"/>
                <a:chOff x="6250980" y="3660482"/>
                <a:chExt cx="1800000" cy="1800001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6250980" y="3660482"/>
                  <a:ext cx="1800000" cy="180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8E7E9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19510690">
                  <a:off x="6250980" y="3660483"/>
                  <a:ext cx="1800000" cy="180000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100000">
                        <a:srgbClr val="E7E4E9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1354779" y="3539349"/>
                <a:ext cx="1440000" cy="1440000"/>
              </a:xfrm>
              <a:prstGeom prst="ellipse">
                <a:avLst/>
              </a:prstGeom>
              <a:solidFill>
                <a:srgbClr val="5D9FC1"/>
              </a:solidFill>
              <a:ln>
                <a:noFill/>
              </a:ln>
              <a:effectLst>
                <a:innerShdw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44" name="组合 43"/>
            <p:cNvGrpSpPr>
              <a:grpSpLocks noChangeAspect="1"/>
            </p:cNvGrpSpPr>
            <p:nvPr userDrawn="1"/>
          </p:nvGrpSpPr>
          <p:grpSpPr>
            <a:xfrm>
              <a:off x="3464931" y="2496805"/>
              <a:ext cx="576000" cy="576000"/>
              <a:chOff x="1174779" y="3359349"/>
              <a:chExt cx="1800000" cy="1800001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174779" y="3359349"/>
                <a:ext cx="1800000" cy="1800001"/>
                <a:chOff x="6250980" y="3660482"/>
                <a:chExt cx="1800000" cy="1800001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6250980" y="3660482"/>
                  <a:ext cx="1800000" cy="180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8E7E9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 rot="19510690">
                  <a:off x="6250980" y="3660483"/>
                  <a:ext cx="1800000" cy="180000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100000">
                        <a:srgbClr val="E7E4E9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1354779" y="3539349"/>
                <a:ext cx="1440000" cy="1440000"/>
              </a:xfrm>
              <a:prstGeom prst="ellipse">
                <a:avLst/>
              </a:prstGeom>
              <a:solidFill>
                <a:srgbClr val="183A6A"/>
              </a:solidFill>
              <a:ln>
                <a:noFill/>
              </a:ln>
              <a:effectLst>
                <a:innerShdw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49" name="组合 48"/>
            <p:cNvGrpSpPr/>
            <p:nvPr userDrawn="1"/>
          </p:nvGrpSpPr>
          <p:grpSpPr>
            <a:xfrm>
              <a:off x="1827921" y="2644845"/>
              <a:ext cx="1980000" cy="1980000"/>
              <a:chOff x="6250980" y="3660482"/>
              <a:chExt cx="1800000" cy="180000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250980" y="3660482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7E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1" name="椭圆 50"/>
              <p:cNvSpPr/>
              <p:nvPr/>
            </p:nvSpPr>
            <p:spPr>
              <a:xfrm rot="19510690">
                <a:off x="6250980" y="3660483"/>
                <a:ext cx="1800000" cy="180000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rgbClr val="E7E4E9"/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52" name="椭圆 51"/>
            <p:cNvSpPr/>
            <p:nvPr userDrawn="1"/>
          </p:nvSpPr>
          <p:spPr>
            <a:xfrm>
              <a:off x="1971921" y="2788845"/>
              <a:ext cx="1692000" cy="169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grpSp>
          <p:nvGrpSpPr>
            <p:cNvPr id="53" name="组合 52"/>
            <p:cNvGrpSpPr>
              <a:grpSpLocks noChangeAspect="1"/>
            </p:cNvGrpSpPr>
            <p:nvPr userDrawn="1"/>
          </p:nvGrpSpPr>
          <p:grpSpPr>
            <a:xfrm>
              <a:off x="1559452" y="1961840"/>
              <a:ext cx="1044000" cy="1044000"/>
              <a:chOff x="1174779" y="3359349"/>
              <a:chExt cx="1800000" cy="1800001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174779" y="3359349"/>
                <a:ext cx="1800000" cy="1800001"/>
                <a:chOff x="6250980" y="3660482"/>
                <a:chExt cx="1800000" cy="180000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6250980" y="3660482"/>
                  <a:ext cx="1800000" cy="180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8E7E9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rot="19510690">
                  <a:off x="6250980" y="3660483"/>
                  <a:ext cx="1800000" cy="180000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100000">
                        <a:srgbClr val="E7E4E9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55" name="椭圆 54"/>
              <p:cNvSpPr/>
              <p:nvPr/>
            </p:nvSpPr>
            <p:spPr>
              <a:xfrm>
                <a:off x="1354779" y="3539349"/>
                <a:ext cx="1440000" cy="1440000"/>
              </a:xfrm>
              <a:prstGeom prst="ellipse">
                <a:avLst/>
              </a:prstGeom>
              <a:solidFill>
                <a:srgbClr val="16B6CC"/>
              </a:solidFill>
              <a:ln>
                <a:noFill/>
              </a:ln>
              <a:effectLst>
                <a:innerShdw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58" name="组合 57"/>
            <p:cNvGrpSpPr>
              <a:grpSpLocks noChangeAspect="1"/>
            </p:cNvGrpSpPr>
            <p:nvPr userDrawn="1"/>
          </p:nvGrpSpPr>
          <p:grpSpPr>
            <a:xfrm>
              <a:off x="1156573" y="4078346"/>
              <a:ext cx="648000" cy="648000"/>
              <a:chOff x="1174779" y="3359349"/>
              <a:chExt cx="1800000" cy="1800001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1174779" y="3359349"/>
                <a:ext cx="1800000" cy="1800001"/>
                <a:chOff x="6250980" y="3660482"/>
                <a:chExt cx="1800000" cy="1800001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6250980" y="3660482"/>
                  <a:ext cx="1800000" cy="180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8E7E9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rot="19510690">
                  <a:off x="6250980" y="3660483"/>
                  <a:ext cx="1800000" cy="180000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100000">
                        <a:srgbClr val="E7E4E9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1354779" y="3539349"/>
                <a:ext cx="1440000" cy="14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63" name="组合 62"/>
            <p:cNvGrpSpPr>
              <a:grpSpLocks noChangeAspect="1"/>
            </p:cNvGrpSpPr>
            <p:nvPr userDrawn="1"/>
          </p:nvGrpSpPr>
          <p:grpSpPr>
            <a:xfrm>
              <a:off x="2435418" y="3237244"/>
              <a:ext cx="876025" cy="900000"/>
              <a:chOff x="3976261" y="3892343"/>
              <a:chExt cx="326182" cy="335109"/>
            </a:xfrm>
            <a:solidFill>
              <a:schemeClr val="bg1"/>
            </a:solidFill>
          </p:grpSpPr>
          <p:sp>
            <p:nvSpPr>
              <p:cNvPr id="64" name="六边形 63"/>
              <p:cNvSpPr/>
              <p:nvPr/>
            </p:nvSpPr>
            <p:spPr>
              <a:xfrm>
                <a:off x="3976261" y="3892343"/>
                <a:ext cx="122099" cy="10683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5" name="六边形 64"/>
              <p:cNvSpPr/>
              <p:nvPr/>
            </p:nvSpPr>
            <p:spPr>
              <a:xfrm>
                <a:off x="3976261" y="4005288"/>
                <a:ext cx="122099" cy="10683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6" name="六边形 65"/>
              <p:cNvSpPr/>
              <p:nvPr/>
            </p:nvSpPr>
            <p:spPr>
              <a:xfrm>
                <a:off x="3976261" y="4120615"/>
                <a:ext cx="122099" cy="10683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7" name="六边形 66"/>
              <p:cNvSpPr/>
              <p:nvPr/>
            </p:nvSpPr>
            <p:spPr>
              <a:xfrm>
                <a:off x="4078302" y="3945761"/>
                <a:ext cx="122099" cy="10683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8" name="六边形 67"/>
              <p:cNvSpPr/>
              <p:nvPr/>
            </p:nvSpPr>
            <p:spPr>
              <a:xfrm>
                <a:off x="4078302" y="4060570"/>
                <a:ext cx="122099" cy="10683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9" name="六边形 68"/>
              <p:cNvSpPr/>
              <p:nvPr/>
            </p:nvSpPr>
            <p:spPr>
              <a:xfrm>
                <a:off x="4180344" y="4003942"/>
                <a:ext cx="122099" cy="10683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pic>
        <p:nvPicPr>
          <p:cNvPr id="72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4" r="23326" b="24977"/>
          <a:stretch>
            <a:fillRect/>
          </a:stretch>
        </p:blipFill>
        <p:spPr bwMode="auto">
          <a:xfrm>
            <a:off x="8352000" y="4305608"/>
            <a:ext cx="3840000" cy="25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4" y="0"/>
            <a:ext cx="3186699" cy="83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淡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04" b="21182"/>
          <a:stretch>
            <a:fillRect/>
          </a:stretch>
        </p:blipFill>
        <p:spPr bwMode="auto">
          <a:xfrm>
            <a:off x="8339328" y="3653334"/>
            <a:ext cx="3852672" cy="32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4" y="0"/>
            <a:ext cx="3186699" cy="83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7451193" y="2634213"/>
            <a:ext cx="3800508" cy="2706510"/>
            <a:chOff x="5420097" y="2520000"/>
            <a:chExt cx="2850381" cy="2706510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0097" y="3716912"/>
              <a:ext cx="1614939" cy="1509598"/>
              <a:chOff x="1102298" y="4428271"/>
              <a:chExt cx="1614939" cy="1509598"/>
            </a:xfrm>
          </p:grpSpPr>
          <p:grpSp>
            <p:nvGrpSpPr>
              <p:cNvPr id="21" name="组合 11"/>
              <p:cNvGrpSpPr/>
              <p:nvPr/>
            </p:nvGrpSpPr>
            <p:grpSpPr bwMode="auto">
              <a:xfrm>
                <a:off x="1102298" y="4428271"/>
                <a:ext cx="1614939" cy="1509598"/>
                <a:chOff x="4273612" y="2654513"/>
                <a:chExt cx="1278000" cy="1177200"/>
              </a:xfrm>
            </p:grpSpPr>
            <p:sp>
              <p:nvSpPr>
                <p:cNvPr id="23" name="直角三角形 15"/>
                <p:cNvSpPr/>
                <p:nvPr/>
              </p:nvSpPr>
              <p:spPr bwMode="auto">
                <a:xfrm>
                  <a:off x="4273612" y="2654513"/>
                  <a:ext cx="1278000" cy="1177200"/>
                </a:xfrm>
                <a:prstGeom prst="plus">
                  <a:avLst/>
                </a:prstGeom>
                <a:gradFill flip="none" rotWithShape="1">
                  <a:gsLst>
                    <a:gs pos="100000">
                      <a:schemeClr val="bg1">
                        <a:lumMod val="96000"/>
                        <a:lumOff val="4000"/>
                      </a:schemeClr>
                    </a:gs>
                    <a:gs pos="66000">
                      <a:srgbClr val="DFDFDF">
                        <a:lumMod val="94000"/>
                        <a:lumOff val="6000"/>
                      </a:srgbClr>
                    </a:gs>
                    <a:gs pos="30000">
                      <a:srgbClr val="CCCCCC">
                        <a:lumMod val="92000"/>
                      </a:srgbClr>
                    </a:gs>
                    <a:gs pos="0">
                      <a:srgbClr val="B2B2B2">
                        <a:lumMod val="89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88900" dist="127000" dir="8100000" algn="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contourClr>
                    <a:srgbClr val="B2B2B2"/>
                  </a:contourClr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800"/>
                </a:p>
              </p:txBody>
            </p:sp>
            <p:sp>
              <p:nvSpPr>
                <p:cNvPr id="24" name="直角三角形 1"/>
                <p:cNvSpPr/>
                <p:nvPr/>
              </p:nvSpPr>
              <p:spPr bwMode="auto">
                <a:xfrm>
                  <a:off x="4359329" y="2745503"/>
                  <a:ext cx="1116000" cy="1000800"/>
                </a:xfrm>
                <a:prstGeom prst="plus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800"/>
                </a:p>
              </p:txBody>
            </p:sp>
          </p:grpSp>
          <p:sp>
            <p:nvSpPr>
              <p:cNvPr id="22" name="KSO_Shape"/>
              <p:cNvSpPr>
                <a:spLocks noChangeAspect="1"/>
              </p:cNvSpPr>
              <p:nvPr/>
            </p:nvSpPr>
            <p:spPr bwMode="auto">
              <a:xfrm>
                <a:off x="1576473" y="4762433"/>
                <a:ext cx="684000" cy="841276"/>
              </a:xfrm>
              <a:custGeom>
                <a:avLst/>
                <a:gdLst>
                  <a:gd name="T0" fmla="*/ 1379976 w 3177"/>
                  <a:gd name="T1" fmla="*/ 481089 h 3907"/>
                  <a:gd name="T2" fmla="*/ 1463834 w 3177"/>
                  <a:gd name="T3" fmla="*/ 622559 h 3907"/>
                  <a:gd name="T4" fmla="*/ 1104902 w 3177"/>
                  <a:gd name="T5" fmla="*/ 1244196 h 3907"/>
                  <a:gd name="T6" fmla="*/ 1082325 w 3177"/>
                  <a:gd name="T7" fmla="*/ 1244196 h 3907"/>
                  <a:gd name="T8" fmla="*/ 1113196 w 3177"/>
                  <a:gd name="T9" fmla="*/ 1399029 h 3907"/>
                  <a:gd name="T10" fmla="*/ 711874 w 3177"/>
                  <a:gd name="T11" fmla="*/ 1800397 h 3907"/>
                  <a:gd name="T12" fmla="*/ 310552 w 3177"/>
                  <a:gd name="T13" fmla="*/ 1399029 h 3907"/>
                  <a:gd name="T14" fmla="*/ 349256 w 3177"/>
                  <a:gd name="T15" fmla="*/ 1227145 h 3907"/>
                  <a:gd name="T16" fmla="*/ 0 w 3177"/>
                  <a:gd name="T17" fmla="*/ 622559 h 3907"/>
                  <a:gd name="T18" fmla="*/ 84319 w 3177"/>
                  <a:gd name="T19" fmla="*/ 481089 h 3907"/>
                  <a:gd name="T20" fmla="*/ 442790 w 3177"/>
                  <a:gd name="T21" fmla="*/ 1101804 h 3907"/>
                  <a:gd name="T22" fmla="*/ 564892 w 3177"/>
                  <a:gd name="T23" fmla="*/ 1025770 h 3907"/>
                  <a:gd name="T24" fmla="*/ 221165 w 3177"/>
                  <a:gd name="T25" fmla="*/ 430860 h 3907"/>
                  <a:gd name="T26" fmla="*/ 102749 w 3177"/>
                  <a:gd name="T27" fmla="*/ 430860 h 3907"/>
                  <a:gd name="T28" fmla="*/ 183382 w 3177"/>
                  <a:gd name="T29" fmla="*/ 287087 h 3907"/>
                  <a:gd name="T30" fmla="*/ 1222396 w 3177"/>
                  <a:gd name="T31" fmla="*/ 287087 h 3907"/>
                  <a:gd name="T32" fmla="*/ 1303029 w 3177"/>
                  <a:gd name="T33" fmla="*/ 430860 h 3907"/>
                  <a:gd name="T34" fmla="*/ 1242669 w 3177"/>
                  <a:gd name="T35" fmla="*/ 430860 h 3907"/>
                  <a:gd name="T36" fmla="*/ 891110 w 3177"/>
                  <a:gd name="T37" fmla="*/ 1040055 h 3907"/>
                  <a:gd name="T38" fmla="*/ 1006760 w 3177"/>
                  <a:gd name="T39" fmla="*/ 1127149 h 3907"/>
                  <a:gd name="T40" fmla="*/ 1379976 w 3177"/>
                  <a:gd name="T41" fmla="*/ 481089 h 3907"/>
                  <a:gd name="T42" fmla="*/ 570421 w 3177"/>
                  <a:gd name="T43" fmla="*/ 1322534 h 3907"/>
                  <a:gd name="T44" fmla="*/ 665337 w 3177"/>
                  <a:gd name="T45" fmla="*/ 1322534 h 3907"/>
                  <a:gd name="T46" fmla="*/ 665337 w 3177"/>
                  <a:gd name="T47" fmla="*/ 1650633 h 3907"/>
                  <a:gd name="T48" fmla="*/ 806330 w 3177"/>
                  <a:gd name="T49" fmla="*/ 1650633 h 3907"/>
                  <a:gd name="T50" fmla="*/ 806330 w 3177"/>
                  <a:gd name="T51" fmla="*/ 1148807 h 3907"/>
                  <a:gd name="T52" fmla="*/ 702198 w 3177"/>
                  <a:gd name="T53" fmla="*/ 1148807 h 3907"/>
                  <a:gd name="T54" fmla="*/ 660730 w 3177"/>
                  <a:gd name="T55" fmla="*/ 1223459 h 3907"/>
                  <a:gd name="T56" fmla="*/ 570421 w 3177"/>
                  <a:gd name="T57" fmla="*/ 1240048 h 3907"/>
                  <a:gd name="T58" fmla="*/ 570421 w 3177"/>
                  <a:gd name="T59" fmla="*/ 1322534 h 3907"/>
                  <a:gd name="T60" fmla="*/ 1077256 w 3177"/>
                  <a:gd name="T61" fmla="*/ 430860 h 3907"/>
                  <a:gd name="T62" fmla="*/ 387038 w 3177"/>
                  <a:gd name="T63" fmla="*/ 430860 h 3907"/>
                  <a:gd name="T64" fmla="*/ 714178 w 3177"/>
                  <a:gd name="T65" fmla="*/ 997660 h 3907"/>
                  <a:gd name="T66" fmla="*/ 748735 w 3177"/>
                  <a:gd name="T67" fmla="*/ 999504 h 3907"/>
                  <a:gd name="T68" fmla="*/ 1077256 w 3177"/>
                  <a:gd name="T69" fmla="*/ 430860 h 3907"/>
                  <a:gd name="T70" fmla="*/ 343727 w 3177"/>
                  <a:gd name="T71" fmla="*/ 0 h 3907"/>
                  <a:gd name="T72" fmla="*/ 1062051 w 3177"/>
                  <a:gd name="T73" fmla="*/ 0 h 3907"/>
                  <a:gd name="T74" fmla="*/ 1142224 w 3177"/>
                  <a:gd name="T75" fmla="*/ 143313 h 3907"/>
                  <a:gd name="T76" fmla="*/ 263555 w 3177"/>
                  <a:gd name="T77" fmla="*/ 143313 h 3907"/>
                  <a:gd name="T78" fmla="*/ 343727 w 3177"/>
                  <a:gd name="T79" fmla="*/ 0 h 39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77" h="3907">
                    <a:moveTo>
                      <a:pt x="2995" y="1044"/>
                    </a:moveTo>
                    <a:cubicBezTo>
                      <a:pt x="3177" y="1351"/>
                      <a:pt x="3177" y="1351"/>
                      <a:pt x="3177" y="1351"/>
                    </a:cubicBezTo>
                    <a:cubicBezTo>
                      <a:pt x="2398" y="2700"/>
                      <a:pt x="2398" y="2700"/>
                      <a:pt x="2398" y="2700"/>
                    </a:cubicBezTo>
                    <a:cubicBezTo>
                      <a:pt x="2349" y="2700"/>
                      <a:pt x="2349" y="2700"/>
                      <a:pt x="2349" y="2700"/>
                    </a:cubicBezTo>
                    <a:cubicBezTo>
                      <a:pt x="2392" y="2803"/>
                      <a:pt x="2416" y="2917"/>
                      <a:pt x="2416" y="3036"/>
                    </a:cubicBezTo>
                    <a:cubicBezTo>
                      <a:pt x="2416" y="3517"/>
                      <a:pt x="2026" y="3907"/>
                      <a:pt x="1545" y="3907"/>
                    </a:cubicBezTo>
                    <a:cubicBezTo>
                      <a:pt x="1064" y="3907"/>
                      <a:pt x="674" y="3517"/>
                      <a:pt x="674" y="3036"/>
                    </a:cubicBezTo>
                    <a:cubicBezTo>
                      <a:pt x="674" y="2902"/>
                      <a:pt x="705" y="2776"/>
                      <a:pt x="758" y="2663"/>
                    </a:cubicBezTo>
                    <a:cubicBezTo>
                      <a:pt x="0" y="1351"/>
                      <a:pt x="0" y="1351"/>
                      <a:pt x="0" y="1351"/>
                    </a:cubicBezTo>
                    <a:cubicBezTo>
                      <a:pt x="183" y="1044"/>
                      <a:pt x="183" y="1044"/>
                      <a:pt x="183" y="1044"/>
                    </a:cubicBezTo>
                    <a:cubicBezTo>
                      <a:pt x="961" y="2391"/>
                      <a:pt x="961" y="2391"/>
                      <a:pt x="961" y="2391"/>
                    </a:cubicBezTo>
                    <a:cubicBezTo>
                      <a:pt x="1038" y="2321"/>
                      <a:pt x="1127" y="2265"/>
                      <a:pt x="1226" y="2226"/>
                    </a:cubicBezTo>
                    <a:cubicBezTo>
                      <a:pt x="480" y="935"/>
                      <a:pt x="480" y="935"/>
                      <a:pt x="480" y="935"/>
                    </a:cubicBezTo>
                    <a:cubicBezTo>
                      <a:pt x="223" y="935"/>
                      <a:pt x="223" y="935"/>
                      <a:pt x="223" y="935"/>
                    </a:cubicBezTo>
                    <a:cubicBezTo>
                      <a:pt x="398" y="623"/>
                      <a:pt x="398" y="623"/>
                      <a:pt x="398" y="623"/>
                    </a:cubicBezTo>
                    <a:cubicBezTo>
                      <a:pt x="2653" y="623"/>
                      <a:pt x="2653" y="623"/>
                      <a:pt x="2653" y="623"/>
                    </a:cubicBezTo>
                    <a:cubicBezTo>
                      <a:pt x="2828" y="935"/>
                      <a:pt x="2828" y="935"/>
                      <a:pt x="2828" y="935"/>
                    </a:cubicBezTo>
                    <a:cubicBezTo>
                      <a:pt x="2697" y="935"/>
                      <a:pt x="2697" y="935"/>
                      <a:pt x="2697" y="935"/>
                    </a:cubicBezTo>
                    <a:cubicBezTo>
                      <a:pt x="1934" y="2257"/>
                      <a:pt x="1934" y="2257"/>
                      <a:pt x="1934" y="2257"/>
                    </a:cubicBezTo>
                    <a:cubicBezTo>
                      <a:pt x="2029" y="2305"/>
                      <a:pt x="2114" y="2369"/>
                      <a:pt x="2185" y="2446"/>
                    </a:cubicBezTo>
                    <a:lnTo>
                      <a:pt x="2995" y="1044"/>
                    </a:lnTo>
                    <a:close/>
                    <a:moveTo>
                      <a:pt x="1238" y="2870"/>
                    </a:moveTo>
                    <a:cubicBezTo>
                      <a:pt x="1444" y="2870"/>
                      <a:pt x="1444" y="2870"/>
                      <a:pt x="1444" y="2870"/>
                    </a:cubicBezTo>
                    <a:cubicBezTo>
                      <a:pt x="1444" y="3582"/>
                      <a:pt x="1444" y="3582"/>
                      <a:pt x="1444" y="3582"/>
                    </a:cubicBezTo>
                    <a:cubicBezTo>
                      <a:pt x="1750" y="3582"/>
                      <a:pt x="1750" y="3582"/>
                      <a:pt x="1750" y="3582"/>
                    </a:cubicBezTo>
                    <a:cubicBezTo>
                      <a:pt x="1750" y="2493"/>
                      <a:pt x="1750" y="2493"/>
                      <a:pt x="1750" y="2493"/>
                    </a:cubicBezTo>
                    <a:cubicBezTo>
                      <a:pt x="1524" y="2493"/>
                      <a:pt x="1524" y="2493"/>
                      <a:pt x="1524" y="2493"/>
                    </a:cubicBezTo>
                    <a:cubicBezTo>
                      <a:pt x="1506" y="2557"/>
                      <a:pt x="1475" y="2631"/>
                      <a:pt x="1434" y="2655"/>
                    </a:cubicBezTo>
                    <a:cubicBezTo>
                      <a:pt x="1392" y="2678"/>
                      <a:pt x="1327" y="2691"/>
                      <a:pt x="1238" y="2691"/>
                    </a:cubicBezTo>
                    <a:lnTo>
                      <a:pt x="1238" y="2870"/>
                    </a:lnTo>
                    <a:close/>
                    <a:moveTo>
                      <a:pt x="2338" y="935"/>
                    </a:moveTo>
                    <a:cubicBezTo>
                      <a:pt x="840" y="935"/>
                      <a:pt x="840" y="935"/>
                      <a:pt x="840" y="935"/>
                    </a:cubicBezTo>
                    <a:cubicBezTo>
                      <a:pt x="1550" y="2165"/>
                      <a:pt x="1550" y="2165"/>
                      <a:pt x="1550" y="2165"/>
                    </a:cubicBezTo>
                    <a:cubicBezTo>
                      <a:pt x="1576" y="2165"/>
                      <a:pt x="1600" y="2167"/>
                      <a:pt x="1625" y="2169"/>
                    </a:cubicBezTo>
                    <a:lnTo>
                      <a:pt x="2338" y="935"/>
                    </a:lnTo>
                    <a:close/>
                    <a:moveTo>
                      <a:pt x="746" y="0"/>
                    </a:moveTo>
                    <a:cubicBezTo>
                      <a:pt x="2305" y="0"/>
                      <a:pt x="2305" y="0"/>
                      <a:pt x="2305" y="0"/>
                    </a:cubicBezTo>
                    <a:cubicBezTo>
                      <a:pt x="2479" y="311"/>
                      <a:pt x="2479" y="311"/>
                      <a:pt x="2479" y="311"/>
                    </a:cubicBezTo>
                    <a:cubicBezTo>
                      <a:pt x="572" y="311"/>
                      <a:pt x="572" y="311"/>
                      <a:pt x="572" y="311"/>
                    </a:cubicBez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80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653788" y="2520000"/>
              <a:ext cx="1616690" cy="1511067"/>
              <a:chOff x="3272028" y="4196225"/>
              <a:chExt cx="1616690" cy="1511067"/>
            </a:xfrm>
          </p:grpSpPr>
          <p:grpSp>
            <p:nvGrpSpPr>
              <p:cNvPr id="17" name="组合 7"/>
              <p:cNvGrpSpPr/>
              <p:nvPr/>
            </p:nvGrpSpPr>
            <p:grpSpPr bwMode="auto">
              <a:xfrm>
                <a:off x="3272028" y="4196225"/>
                <a:ext cx="1616690" cy="1511067"/>
                <a:chOff x="3493425" y="4108546"/>
                <a:chExt cx="1116000" cy="2224938"/>
              </a:xfrm>
            </p:grpSpPr>
            <p:sp>
              <p:nvSpPr>
                <p:cNvPr id="19" name="直角三角形 29"/>
                <p:cNvSpPr>
                  <a:spLocks noChangeAspect="1"/>
                </p:cNvSpPr>
                <p:nvPr/>
              </p:nvSpPr>
              <p:spPr bwMode="auto">
                <a:xfrm rot="10800000">
                  <a:off x="3493425" y="4108546"/>
                  <a:ext cx="1116000" cy="2224938"/>
                </a:xfrm>
                <a:prstGeom prst="plus">
                  <a:avLst/>
                </a:prstGeom>
                <a:gradFill flip="none" rotWithShape="1">
                  <a:gsLst>
                    <a:gs pos="100000">
                      <a:schemeClr val="bg1">
                        <a:lumMod val="96000"/>
                        <a:lumOff val="4000"/>
                      </a:schemeClr>
                    </a:gs>
                    <a:gs pos="66000">
                      <a:srgbClr val="DFDFDF">
                        <a:lumMod val="94000"/>
                        <a:lumOff val="6000"/>
                      </a:srgbClr>
                    </a:gs>
                    <a:gs pos="30000">
                      <a:srgbClr val="CCCCCC">
                        <a:lumMod val="92000"/>
                      </a:srgbClr>
                    </a:gs>
                    <a:gs pos="0">
                      <a:srgbClr val="B2B2B2">
                        <a:lumMod val="89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88900" dist="127000" dir="8100000" algn="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contourClr>
                    <a:srgbClr val="B2B2B2"/>
                  </a:contourClr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800"/>
                </a:p>
              </p:txBody>
            </p:sp>
            <p:sp>
              <p:nvSpPr>
                <p:cNvPr id="20" name="直角三角形 30"/>
                <p:cNvSpPr/>
                <p:nvPr/>
              </p:nvSpPr>
              <p:spPr bwMode="auto">
                <a:xfrm rot="10800000">
                  <a:off x="3570776" y="4272771"/>
                  <a:ext cx="972108" cy="1889165"/>
                </a:xfrm>
                <a:prstGeom prst="plus">
                  <a:avLst/>
                </a:prstGeom>
                <a:gradFill>
                  <a:gsLst>
                    <a:gs pos="1000">
                      <a:srgbClr val="909EA0"/>
                    </a:gs>
                    <a:gs pos="99000">
                      <a:srgbClr val="758086"/>
                    </a:gs>
                  </a:gsLst>
                  <a:path path="circle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800"/>
                </a:p>
              </p:txBody>
            </p:sp>
          </p:grpSp>
          <p:sp>
            <p:nvSpPr>
              <p:cNvPr id="18" name="KSO_Shape"/>
              <p:cNvSpPr>
                <a:spLocks noChangeAspect="1"/>
              </p:cNvSpPr>
              <p:nvPr/>
            </p:nvSpPr>
            <p:spPr bwMode="auto">
              <a:xfrm>
                <a:off x="3737496" y="4586727"/>
                <a:ext cx="684000" cy="725088"/>
              </a:xfrm>
              <a:custGeom>
                <a:avLst/>
                <a:gdLst>
                  <a:gd name="T0" fmla="*/ 1000716 w 1519237"/>
                  <a:gd name="T1" fmla="*/ 619004 h 1611313"/>
                  <a:gd name="T2" fmla="*/ 1136120 w 1519237"/>
                  <a:gd name="T3" fmla="*/ 699378 h 1611313"/>
                  <a:gd name="T4" fmla="*/ 892692 w 1519237"/>
                  <a:gd name="T5" fmla="*/ 895807 h 1611313"/>
                  <a:gd name="T6" fmla="*/ 788795 w 1519237"/>
                  <a:gd name="T7" fmla="*/ 885667 h 1611313"/>
                  <a:gd name="T8" fmla="*/ 694275 w 1519237"/>
                  <a:gd name="T9" fmla="*/ 936371 h 1611313"/>
                  <a:gd name="T10" fmla="*/ 301940 w 1519237"/>
                  <a:gd name="T11" fmla="*/ 1366414 h 1611313"/>
                  <a:gd name="T12" fmla="*/ 306816 w 1519237"/>
                  <a:gd name="T13" fmla="*/ 1470826 h 1611313"/>
                  <a:gd name="T14" fmla="*/ 378832 w 1519237"/>
                  <a:gd name="T15" fmla="*/ 1566600 h 1611313"/>
                  <a:gd name="T16" fmla="*/ 475602 w 1519237"/>
                  <a:gd name="T17" fmla="*/ 1606786 h 1611313"/>
                  <a:gd name="T18" fmla="*/ 578749 w 1519237"/>
                  <a:gd name="T19" fmla="*/ 1586881 h 1611313"/>
                  <a:gd name="T20" fmla="*/ 801172 w 1519237"/>
                  <a:gd name="T21" fmla="*/ 1382564 h 1611313"/>
                  <a:gd name="T22" fmla="*/ 883690 w 1519237"/>
                  <a:gd name="T23" fmla="*/ 1362282 h 1611313"/>
                  <a:gd name="T24" fmla="*/ 964333 w 1519237"/>
                  <a:gd name="T25" fmla="*/ 1391203 h 1611313"/>
                  <a:gd name="T26" fmla="*/ 1016844 w 1519237"/>
                  <a:gd name="T27" fmla="*/ 1461436 h 1611313"/>
                  <a:gd name="T28" fmla="*/ 1020595 w 1519237"/>
                  <a:gd name="T29" fmla="*/ 1545942 h 1611313"/>
                  <a:gd name="T30" fmla="*/ 833429 w 1519237"/>
                  <a:gd name="T31" fmla="*/ 1764157 h 1611313"/>
                  <a:gd name="T32" fmla="*/ 716780 w 1519237"/>
                  <a:gd name="T33" fmla="*/ 1850165 h 1611313"/>
                  <a:gd name="T34" fmla="*/ 585126 w 1519237"/>
                  <a:gd name="T35" fmla="*/ 1895986 h 1611313"/>
                  <a:gd name="T36" fmla="*/ 458724 w 1519237"/>
                  <a:gd name="T37" fmla="*/ 1903873 h 1611313"/>
                  <a:gd name="T38" fmla="*/ 323694 w 1519237"/>
                  <a:gd name="T39" fmla="*/ 1873451 h 1611313"/>
                  <a:gd name="T40" fmla="*/ 200668 w 1519237"/>
                  <a:gd name="T41" fmla="*/ 1804344 h 1611313"/>
                  <a:gd name="T42" fmla="*/ 92645 w 1519237"/>
                  <a:gd name="T43" fmla="*/ 1693922 h 1611313"/>
                  <a:gd name="T44" fmla="*/ 26631 w 1519237"/>
                  <a:gd name="T45" fmla="*/ 1568102 h 1611313"/>
                  <a:gd name="T46" fmla="*/ 375 w 1519237"/>
                  <a:gd name="T47" fmla="*/ 1432517 h 1611313"/>
                  <a:gd name="T48" fmla="*/ 13879 w 1519237"/>
                  <a:gd name="T49" fmla="*/ 1295429 h 1611313"/>
                  <a:gd name="T50" fmla="*/ 66389 w 1519237"/>
                  <a:gd name="T51" fmla="*/ 1165852 h 1611313"/>
                  <a:gd name="T52" fmla="*/ 493232 w 1519237"/>
                  <a:gd name="T53" fmla="*/ 717406 h 1611313"/>
                  <a:gd name="T54" fmla="*/ 611007 w 1519237"/>
                  <a:gd name="T55" fmla="*/ 635153 h 1611313"/>
                  <a:gd name="T56" fmla="*/ 743786 w 1519237"/>
                  <a:gd name="T57" fmla="*/ 591962 h 1611313"/>
                  <a:gd name="T58" fmla="*/ 1359760 w 1519237"/>
                  <a:gd name="T59" fmla="*/ 3379 h 1611313"/>
                  <a:gd name="T60" fmla="*/ 1493501 w 1519237"/>
                  <a:gd name="T61" fmla="*/ 39801 h 1611313"/>
                  <a:gd name="T62" fmla="*/ 1614845 w 1519237"/>
                  <a:gd name="T63" fmla="*/ 115647 h 1611313"/>
                  <a:gd name="T64" fmla="*/ 1717782 w 1519237"/>
                  <a:gd name="T65" fmla="*/ 230543 h 1611313"/>
                  <a:gd name="T66" fmla="*/ 1777515 w 1519237"/>
                  <a:gd name="T67" fmla="*/ 358204 h 1611313"/>
                  <a:gd name="T68" fmla="*/ 1797050 w 1519237"/>
                  <a:gd name="T69" fmla="*/ 494503 h 1611313"/>
                  <a:gd name="T70" fmla="*/ 1777515 w 1519237"/>
                  <a:gd name="T71" fmla="*/ 631176 h 1611313"/>
                  <a:gd name="T72" fmla="*/ 1718158 w 1519237"/>
                  <a:gd name="T73" fmla="*/ 759213 h 1611313"/>
                  <a:gd name="T74" fmla="*/ 1284624 w 1519237"/>
                  <a:gd name="T75" fmla="*/ 1204153 h 1611313"/>
                  <a:gd name="T76" fmla="*/ 1163280 w 1519237"/>
                  <a:gd name="T77" fmla="*/ 1279623 h 1611313"/>
                  <a:gd name="T78" fmla="*/ 1028787 w 1519237"/>
                  <a:gd name="T79" fmla="*/ 1316045 h 1611313"/>
                  <a:gd name="T80" fmla="*/ 901807 w 1519237"/>
                  <a:gd name="T81" fmla="*/ 1314542 h 1611313"/>
                  <a:gd name="T82" fmla="*/ 769192 w 1519237"/>
                  <a:gd name="T83" fmla="*/ 1274367 h 1611313"/>
                  <a:gd name="T84" fmla="*/ 650478 w 1519237"/>
                  <a:gd name="T85" fmla="*/ 1195516 h 1611313"/>
                  <a:gd name="T86" fmla="*/ 895046 w 1519237"/>
                  <a:gd name="T87" fmla="*/ 1005525 h 1611313"/>
                  <a:gd name="T88" fmla="*/ 997981 w 1519237"/>
                  <a:gd name="T89" fmla="*/ 1020545 h 1611313"/>
                  <a:gd name="T90" fmla="*/ 1094906 w 1519237"/>
                  <a:gd name="T91" fmla="*/ 975487 h 1611313"/>
                  <a:gd name="T92" fmla="*/ 1492375 w 1519237"/>
                  <a:gd name="T93" fmla="*/ 547069 h 1611313"/>
                  <a:gd name="T94" fmla="*/ 1492375 w 1519237"/>
                  <a:gd name="T95" fmla="*/ 442686 h 1611313"/>
                  <a:gd name="T96" fmla="*/ 1424752 w 1519237"/>
                  <a:gd name="T97" fmla="*/ 344311 h 1611313"/>
                  <a:gd name="T98" fmla="*/ 1328578 w 1519237"/>
                  <a:gd name="T99" fmla="*/ 299255 h 1611313"/>
                  <a:gd name="T100" fmla="*/ 1224891 w 1519237"/>
                  <a:gd name="T101" fmla="*/ 313899 h 1611313"/>
                  <a:gd name="T102" fmla="*/ 1007373 w 1519237"/>
                  <a:gd name="T103" fmla="*/ 511398 h 1611313"/>
                  <a:gd name="T104" fmla="*/ 925851 w 1519237"/>
                  <a:gd name="T105" fmla="*/ 535805 h 1611313"/>
                  <a:gd name="T106" fmla="*/ 843953 w 1519237"/>
                  <a:gd name="T107" fmla="*/ 511398 h 1611313"/>
                  <a:gd name="T108" fmla="*/ 788353 w 1519237"/>
                  <a:gd name="T109" fmla="*/ 443437 h 1611313"/>
                  <a:gd name="T110" fmla="*/ 779712 w 1519237"/>
                  <a:gd name="T111" fmla="*/ 359331 h 1611313"/>
                  <a:gd name="T112" fmla="*/ 820661 w 1519237"/>
                  <a:gd name="T113" fmla="*/ 282358 h 1611313"/>
                  <a:gd name="T114" fmla="*/ 1068233 w 1519237"/>
                  <a:gd name="T115" fmla="*/ 60828 h 1611313"/>
                  <a:gd name="T116" fmla="*/ 1199346 w 1519237"/>
                  <a:gd name="T117" fmla="*/ 11265 h 16113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19237" h="1611313">
                    <a:moveTo>
                      <a:pt x="686512" y="495300"/>
                    </a:moveTo>
                    <a:lnTo>
                      <a:pt x="696025" y="495300"/>
                    </a:lnTo>
                    <a:lnTo>
                      <a:pt x="711245" y="495618"/>
                    </a:lnTo>
                    <a:lnTo>
                      <a:pt x="726466" y="496253"/>
                    </a:lnTo>
                    <a:lnTo>
                      <a:pt x="741687" y="497842"/>
                    </a:lnTo>
                    <a:lnTo>
                      <a:pt x="756907" y="499748"/>
                    </a:lnTo>
                    <a:lnTo>
                      <a:pt x="772128" y="502289"/>
                    </a:lnTo>
                    <a:lnTo>
                      <a:pt x="787031" y="505148"/>
                    </a:lnTo>
                    <a:lnTo>
                      <a:pt x="801935" y="508960"/>
                    </a:lnTo>
                    <a:lnTo>
                      <a:pt x="816521" y="513408"/>
                    </a:lnTo>
                    <a:lnTo>
                      <a:pt x="831425" y="518173"/>
                    </a:lnTo>
                    <a:lnTo>
                      <a:pt x="846011" y="523574"/>
                    </a:lnTo>
                    <a:lnTo>
                      <a:pt x="860280" y="529927"/>
                    </a:lnTo>
                    <a:lnTo>
                      <a:pt x="874550" y="536281"/>
                    </a:lnTo>
                    <a:lnTo>
                      <a:pt x="888502" y="543270"/>
                    </a:lnTo>
                    <a:lnTo>
                      <a:pt x="901820" y="551212"/>
                    </a:lnTo>
                    <a:lnTo>
                      <a:pt x="915455" y="559472"/>
                    </a:lnTo>
                    <a:lnTo>
                      <a:pt x="928773" y="568367"/>
                    </a:lnTo>
                    <a:lnTo>
                      <a:pt x="937017" y="573132"/>
                    </a:lnTo>
                    <a:lnTo>
                      <a:pt x="945262" y="578215"/>
                    </a:lnTo>
                    <a:lnTo>
                      <a:pt x="949067" y="581709"/>
                    </a:lnTo>
                    <a:lnTo>
                      <a:pt x="952872" y="584886"/>
                    </a:lnTo>
                    <a:lnTo>
                      <a:pt x="956994" y="588063"/>
                    </a:lnTo>
                    <a:lnTo>
                      <a:pt x="960483" y="591557"/>
                    </a:lnTo>
                    <a:lnTo>
                      <a:pt x="982996" y="613795"/>
                    </a:lnTo>
                    <a:lnTo>
                      <a:pt x="995363" y="626502"/>
                    </a:lnTo>
                    <a:lnTo>
                      <a:pt x="817789" y="804086"/>
                    </a:lnTo>
                    <a:lnTo>
                      <a:pt x="805740" y="792014"/>
                    </a:lnTo>
                    <a:lnTo>
                      <a:pt x="799715" y="786296"/>
                    </a:lnTo>
                    <a:lnTo>
                      <a:pt x="793690" y="781213"/>
                    </a:lnTo>
                    <a:lnTo>
                      <a:pt x="787665" y="776448"/>
                    </a:lnTo>
                    <a:lnTo>
                      <a:pt x="781006" y="771682"/>
                    </a:lnTo>
                    <a:lnTo>
                      <a:pt x="774665" y="767553"/>
                    </a:lnTo>
                    <a:lnTo>
                      <a:pt x="768323" y="764058"/>
                    </a:lnTo>
                    <a:lnTo>
                      <a:pt x="761346" y="760881"/>
                    </a:lnTo>
                    <a:lnTo>
                      <a:pt x="754687" y="757704"/>
                    </a:lnTo>
                    <a:lnTo>
                      <a:pt x="747394" y="755163"/>
                    </a:lnTo>
                    <a:lnTo>
                      <a:pt x="740418" y="752622"/>
                    </a:lnTo>
                    <a:lnTo>
                      <a:pt x="733442" y="750715"/>
                    </a:lnTo>
                    <a:lnTo>
                      <a:pt x="725832" y="749127"/>
                    </a:lnTo>
                    <a:lnTo>
                      <a:pt x="718539" y="747856"/>
                    </a:lnTo>
                    <a:lnTo>
                      <a:pt x="711245" y="747221"/>
                    </a:lnTo>
                    <a:lnTo>
                      <a:pt x="703635" y="746586"/>
                    </a:lnTo>
                    <a:lnTo>
                      <a:pt x="696025" y="746268"/>
                    </a:lnTo>
                    <a:lnTo>
                      <a:pt x="688732" y="746586"/>
                    </a:lnTo>
                    <a:lnTo>
                      <a:pt x="681438" y="747221"/>
                    </a:lnTo>
                    <a:lnTo>
                      <a:pt x="673828" y="747856"/>
                    </a:lnTo>
                    <a:lnTo>
                      <a:pt x="666852" y="749127"/>
                    </a:lnTo>
                    <a:lnTo>
                      <a:pt x="659242" y="750715"/>
                    </a:lnTo>
                    <a:lnTo>
                      <a:pt x="652266" y="752622"/>
                    </a:lnTo>
                    <a:lnTo>
                      <a:pt x="644972" y="755163"/>
                    </a:lnTo>
                    <a:lnTo>
                      <a:pt x="637996" y="757704"/>
                    </a:lnTo>
                    <a:lnTo>
                      <a:pt x="631337" y="760881"/>
                    </a:lnTo>
                    <a:lnTo>
                      <a:pt x="624361" y="764058"/>
                    </a:lnTo>
                    <a:lnTo>
                      <a:pt x="617702" y="767553"/>
                    </a:lnTo>
                    <a:lnTo>
                      <a:pt x="611043" y="771682"/>
                    </a:lnTo>
                    <a:lnTo>
                      <a:pt x="605018" y="776448"/>
                    </a:lnTo>
                    <a:lnTo>
                      <a:pt x="598994" y="781213"/>
                    </a:lnTo>
                    <a:lnTo>
                      <a:pt x="592652" y="786296"/>
                    </a:lnTo>
                    <a:lnTo>
                      <a:pt x="586944" y="792014"/>
                    </a:lnTo>
                    <a:lnTo>
                      <a:pt x="296167" y="1083010"/>
                    </a:lnTo>
                    <a:lnTo>
                      <a:pt x="290460" y="1089046"/>
                    </a:lnTo>
                    <a:lnTo>
                      <a:pt x="285386" y="1095082"/>
                    </a:lnTo>
                    <a:lnTo>
                      <a:pt x="280630" y="1101118"/>
                    </a:lnTo>
                    <a:lnTo>
                      <a:pt x="276190" y="1107471"/>
                    </a:lnTo>
                    <a:lnTo>
                      <a:pt x="272068" y="1113825"/>
                    </a:lnTo>
                    <a:lnTo>
                      <a:pt x="268580" y="1120814"/>
                    </a:lnTo>
                    <a:lnTo>
                      <a:pt x="265092" y="1127485"/>
                    </a:lnTo>
                    <a:lnTo>
                      <a:pt x="261921" y="1134156"/>
                    </a:lnTo>
                    <a:lnTo>
                      <a:pt x="259384" y="1141463"/>
                    </a:lnTo>
                    <a:lnTo>
                      <a:pt x="257165" y="1148134"/>
                    </a:lnTo>
                    <a:lnTo>
                      <a:pt x="255262" y="1155759"/>
                    </a:lnTo>
                    <a:lnTo>
                      <a:pt x="253676" y="1162748"/>
                    </a:lnTo>
                    <a:lnTo>
                      <a:pt x="252408" y="1170054"/>
                    </a:lnTo>
                    <a:lnTo>
                      <a:pt x="251774" y="1177361"/>
                    </a:lnTo>
                    <a:lnTo>
                      <a:pt x="251140" y="1184668"/>
                    </a:lnTo>
                    <a:lnTo>
                      <a:pt x="250823" y="1192292"/>
                    </a:lnTo>
                    <a:lnTo>
                      <a:pt x="251140" y="1199916"/>
                    </a:lnTo>
                    <a:lnTo>
                      <a:pt x="251774" y="1207223"/>
                    </a:lnTo>
                    <a:lnTo>
                      <a:pt x="252408" y="1214847"/>
                    </a:lnTo>
                    <a:lnTo>
                      <a:pt x="253676" y="1222154"/>
                    </a:lnTo>
                    <a:lnTo>
                      <a:pt x="255262" y="1229461"/>
                    </a:lnTo>
                    <a:lnTo>
                      <a:pt x="257165" y="1236767"/>
                    </a:lnTo>
                    <a:lnTo>
                      <a:pt x="259384" y="1244074"/>
                    </a:lnTo>
                    <a:lnTo>
                      <a:pt x="261921" y="1250745"/>
                    </a:lnTo>
                    <a:lnTo>
                      <a:pt x="265092" y="1257734"/>
                    </a:lnTo>
                    <a:lnTo>
                      <a:pt x="268580" y="1264723"/>
                    </a:lnTo>
                    <a:lnTo>
                      <a:pt x="272068" y="1271077"/>
                    </a:lnTo>
                    <a:lnTo>
                      <a:pt x="276190" y="1277748"/>
                    </a:lnTo>
                    <a:lnTo>
                      <a:pt x="280630" y="1284102"/>
                    </a:lnTo>
                    <a:lnTo>
                      <a:pt x="285703" y="1290138"/>
                    </a:lnTo>
                    <a:lnTo>
                      <a:pt x="290460" y="1296491"/>
                    </a:lnTo>
                    <a:lnTo>
                      <a:pt x="296167" y="1302210"/>
                    </a:lnTo>
                    <a:lnTo>
                      <a:pt x="308534" y="1314599"/>
                    </a:lnTo>
                    <a:lnTo>
                      <a:pt x="314242" y="1320000"/>
                    </a:lnTo>
                    <a:lnTo>
                      <a:pt x="320267" y="1325083"/>
                    </a:lnTo>
                    <a:lnTo>
                      <a:pt x="326608" y="1330165"/>
                    </a:lnTo>
                    <a:lnTo>
                      <a:pt x="332633" y="1334613"/>
                    </a:lnTo>
                    <a:lnTo>
                      <a:pt x="339292" y="1338425"/>
                    </a:lnTo>
                    <a:lnTo>
                      <a:pt x="345951" y="1342237"/>
                    </a:lnTo>
                    <a:lnTo>
                      <a:pt x="352610" y="1345414"/>
                    </a:lnTo>
                    <a:lnTo>
                      <a:pt x="359269" y="1348591"/>
                    </a:lnTo>
                    <a:lnTo>
                      <a:pt x="366245" y="1351450"/>
                    </a:lnTo>
                    <a:lnTo>
                      <a:pt x="373539" y="1353674"/>
                    </a:lnTo>
                    <a:lnTo>
                      <a:pt x="380515" y="1355580"/>
                    </a:lnTo>
                    <a:lnTo>
                      <a:pt x="387808" y="1356851"/>
                    </a:lnTo>
                    <a:lnTo>
                      <a:pt x="394784" y="1358121"/>
                    </a:lnTo>
                    <a:lnTo>
                      <a:pt x="402077" y="1359074"/>
                    </a:lnTo>
                    <a:lnTo>
                      <a:pt x="409370" y="1359710"/>
                    </a:lnTo>
                    <a:lnTo>
                      <a:pt x="416664" y="1359710"/>
                    </a:lnTo>
                    <a:lnTo>
                      <a:pt x="424274" y="1359710"/>
                    </a:lnTo>
                    <a:lnTo>
                      <a:pt x="431884" y="1359074"/>
                    </a:lnTo>
                    <a:lnTo>
                      <a:pt x="439494" y="1358121"/>
                    </a:lnTo>
                    <a:lnTo>
                      <a:pt x="446788" y="1356851"/>
                    </a:lnTo>
                    <a:lnTo>
                      <a:pt x="454081" y="1355262"/>
                    </a:lnTo>
                    <a:lnTo>
                      <a:pt x="461691" y="1353356"/>
                    </a:lnTo>
                    <a:lnTo>
                      <a:pt x="468667" y="1351132"/>
                    </a:lnTo>
                    <a:lnTo>
                      <a:pt x="475960" y="1348591"/>
                    </a:lnTo>
                    <a:lnTo>
                      <a:pt x="482619" y="1345414"/>
                    </a:lnTo>
                    <a:lnTo>
                      <a:pt x="489278" y="1342237"/>
                    </a:lnTo>
                    <a:lnTo>
                      <a:pt x="496255" y="1338425"/>
                    </a:lnTo>
                    <a:lnTo>
                      <a:pt x="502596" y="1334613"/>
                    </a:lnTo>
                    <a:lnTo>
                      <a:pt x="509255" y="1330165"/>
                    </a:lnTo>
                    <a:lnTo>
                      <a:pt x="515280" y="1325083"/>
                    </a:lnTo>
                    <a:lnTo>
                      <a:pt x="521305" y="1320000"/>
                    </a:lnTo>
                    <a:lnTo>
                      <a:pt x="527330" y="1314599"/>
                    </a:lnTo>
                    <a:lnTo>
                      <a:pt x="652583" y="1188797"/>
                    </a:lnTo>
                    <a:lnTo>
                      <a:pt x="657022" y="1184350"/>
                    </a:lnTo>
                    <a:lnTo>
                      <a:pt x="661778" y="1180220"/>
                    </a:lnTo>
                    <a:lnTo>
                      <a:pt x="667169" y="1176408"/>
                    </a:lnTo>
                    <a:lnTo>
                      <a:pt x="672243" y="1172913"/>
                    </a:lnTo>
                    <a:lnTo>
                      <a:pt x="677316" y="1169419"/>
                    </a:lnTo>
                    <a:lnTo>
                      <a:pt x="683024" y="1166560"/>
                    </a:lnTo>
                    <a:lnTo>
                      <a:pt x="688415" y="1163701"/>
                    </a:lnTo>
                    <a:lnTo>
                      <a:pt x="693805" y="1161477"/>
                    </a:lnTo>
                    <a:lnTo>
                      <a:pt x="699830" y="1159253"/>
                    </a:lnTo>
                    <a:lnTo>
                      <a:pt x="705538" y="1157347"/>
                    </a:lnTo>
                    <a:lnTo>
                      <a:pt x="711245" y="1156076"/>
                    </a:lnTo>
                    <a:lnTo>
                      <a:pt x="717270" y="1154488"/>
                    </a:lnTo>
                    <a:lnTo>
                      <a:pt x="723295" y="1153217"/>
                    </a:lnTo>
                    <a:lnTo>
                      <a:pt x="729003" y="1152582"/>
                    </a:lnTo>
                    <a:lnTo>
                      <a:pt x="735345" y="1152264"/>
                    </a:lnTo>
                    <a:lnTo>
                      <a:pt x="741052" y="1151947"/>
                    </a:lnTo>
                    <a:lnTo>
                      <a:pt x="747077" y="1152264"/>
                    </a:lnTo>
                    <a:lnTo>
                      <a:pt x="753102" y="1152582"/>
                    </a:lnTo>
                    <a:lnTo>
                      <a:pt x="759127" y="1153217"/>
                    </a:lnTo>
                    <a:lnTo>
                      <a:pt x="764835" y="1154488"/>
                    </a:lnTo>
                    <a:lnTo>
                      <a:pt x="771176" y="1156076"/>
                    </a:lnTo>
                    <a:lnTo>
                      <a:pt x="776884" y="1157347"/>
                    </a:lnTo>
                    <a:lnTo>
                      <a:pt x="782592" y="1159253"/>
                    </a:lnTo>
                    <a:lnTo>
                      <a:pt x="788300" y="1161477"/>
                    </a:lnTo>
                    <a:lnTo>
                      <a:pt x="794007" y="1163701"/>
                    </a:lnTo>
                    <a:lnTo>
                      <a:pt x="799398" y="1166560"/>
                    </a:lnTo>
                    <a:lnTo>
                      <a:pt x="805106" y="1169419"/>
                    </a:lnTo>
                    <a:lnTo>
                      <a:pt x="810179" y="1172913"/>
                    </a:lnTo>
                    <a:lnTo>
                      <a:pt x="815253" y="1176726"/>
                    </a:lnTo>
                    <a:lnTo>
                      <a:pt x="820326" y="1180538"/>
                    </a:lnTo>
                    <a:lnTo>
                      <a:pt x="825083" y="1184350"/>
                    </a:lnTo>
                    <a:lnTo>
                      <a:pt x="829839" y="1188797"/>
                    </a:lnTo>
                    <a:lnTo>
                      <a:pt x="834278" y="1193880"/>
                    </a:lnTo>
                    <a:lnTo>
                      <a:pt x="838718" y="1198646"/>
                    </a:lnTo>
                    <a:lnTo>
                      <a:pt x="842523" y="1203411"/>
                    </a:lnTo>
                    <a:lnTo>
                      <a:pt x="846011" y="1208811"/>
                    </a:lnTo>
                    <a:lnTo>
                      <a:pt x="849182" y="1213894"/>
                    </a:lnTo>
                    <a:lnTo>
                      <a:pt x="852036" y="1219295"/>
                    </a:lnTo>
                    <a:lnTo>
                      <a:pt x="855207" y="1224695"/>
                    </a:lnTo>
                    <a:lnTo>
                      <a:pt x="857426" y="1230731"/>
                    </a:lnTo>
                    <a:lnTo>
                      <a:pt x="859646" y="1236132"/>
                    </a:lnTo>
                    <a:lnTo>
                      <a:pt x="861549" y="1241850"/>
                    </a:lnTo>
                    <a:lnTo>
                      <a:pt x="862817" y="1247886"/>
                    </a:lnTo>
                    <a:lnTo>
                      <a:pt x="864085" y="1253922"/>
                    </a:lnTo>
                    <a:lnTo>
                      <a:pt x="865354" y="1259958"/>
                    </a:lnTo>
                    <a:lnTo>
                      <a:pt x="865988" y="1265994"/>
                    </a:lnTo>
                    <a:lnTo>
                      <a:pt x="866305" y="1271712"/>
                    </a:lnTo>
                    <a:lnTo>
                      <a:pt x="866622" y="1278066"/>
                    </a:lnTo>
                    <a:lnTo>
                      <a:pt x="866305" y="1283784"/>
                    </a:lnTo>
                    <a:lnTo>
                      <a:pt x="865988" y="1289820"/>
                    </a:lnTo>
                    <a:lnTo>
                      <a:pt x="865354" y="1295856"/>
                    </a:lnTo>
                    <a:lnTo>
                      <a:pt x="864085" y="1301892"/>
                    </a:lnTo>
                    <a:lnTo>
                      <a:pt x="862817" y="1307610"/>
                    </a:lnTo>
                    <a:lnTo>
                      <a:pt x="861549" y="1313646"/>
                    </a:lnTo>
                    <a:lnTo>
                      <a:pt x="859646" y="1319364"/>
                    </a:lnTo>
                    <a:lnTo>
                      <a:pt x="857426" y="1325083"/>
                    </a:lnTo>
                    <a:lnTo>
                      <a:pt x="855207" y="1330801"/>
                    </a:lnTo>
                    <a:lnTo>
                      <a:pt x="852036" y="1336201"/>
                    </a:lnTo>
                    <a:lnTo>
                      <a:pt x="849182" y="1341602"/>
                    </a:lnTo>
                    <a:lnTo>
                      <a:pt x="846011" y="1346685"/>
                    </a:lnTo>
                    <a:lnTo>
                      <a:pt x="842523" y="1352085"/>
                    </a:lnTo>
                    <a:lnTo>
                      <a:pt x="838718" y="1357168"/>
                    </a:lnTo>
                    <a:lnTo>
                      <a:pt x="834278" y="1361934"/>
                    </a:lnTo>
                    <a:lnTo>
                      <a:pt x="829839" y="1366699"/>
                    </a:lnTo>
                    <a:lnTo>
                      <a:pt x="704586" y="1492183"/>
                    </a:lnTo>
                    <a:lnTo>
                      <a:pt x="696976" y="1499489"/>
                    </a:lnTo>
                    <a:lnTo>
                      <a:pt x="689366" y="1506796"/>
                    </a:lnTo>
                    <a:lnTo>
                      <a:pt x="681755" y="1513467"/>
                    </a:lnTo>
                    <a:lnTo>
                      <a:pt x="673511" y="1520139"/>
                    </a:lnTo>
                    <a:lnTo>
                      <a:pt x="665584" y="1526492"/>
                    </a:lnTo>
                    <a:lnTo>
                      <a:pt x="657339" y="1532528"/>
                    </a:lnTo>
                    <a:lnTo>
                      <a:pt x="649095" y="1538882"/>
                    </a:lnTo>
                    <a:lnTo>
                      <a:pt x="640533" y="1544282"/>
                    </a:lnTo>
                    <a:lnTo>
                      <a:pt x="632289" y="1549683"/>
                    </a:lnTo>
                    <a:lnTo>
                      <a:pt x="623410" y="1554766"/>
                    </a:lnTo>
                    <a:lnTo>
                      <a:pt x="614848" y="1560166"/>
                    </a:lnTo>
                    <a:lnTo>
                      <a:pt x="605970" y="1564932"/>
                    </a:lnTo>
                    <a:lnTo>
                      <a:pt x="597091" y="1569379"/>
                    </a:lnTo>
                    <a:lnTo>
                      <a:pt x="587895" y="1573827"/>
                    </a:lnTo>
                    <a:lnTo>
                      <a:pt x="579017" y="1577639"/>
                    </a:lnTo>
                    <a:lnTo>
                      <a:pt x="569821" y="1581451"/>
                    </a:lnTo>
                    <a:lnTo>
                      <a:pt x="560625" y="1584946"/>
                    </a:lnTo>
                    <a:lnTo>
                      <a:pt x="551429" y="1588440"/>
                    </a:lnTo>
                    <a:lnTo>
                      <a:pt x="541916" y="1591617"/>
                    </a:lnTo>
                    <a:lnTo>
                      <a:pt x="532403" y="1594476"/>
                    </a:lnTo>
                    <a:lnTo>
                      <a:pt x="522891" y="1597335"/>
                    </a:lnTo>
                    <a:lnTo>
                      <a:pt x="513695" y="1599559"/>
                    </a:lnTo>
                    <a:lnTo>
                      <a:pt x="503865" y="1601783"/>
                    </a:lnTo>
                    <a:lnTo>
                      <a:pt x="494669" y="1603689"/>
                    </a:lnTo>
                    <a:lnTo>
                      <a:pt x="484839" y="1605277"/>
                    </a:lnTo>
                    <a:lnTo>
                      <a:pt x="475326" y="1606866"/>
                    </a:lnTo>
                    <a:lnTo>
                      <a:pt x="465496" y="1608454"/>
                    </a:lnTo>
                    <a:lnTo>
                      <a:pt x="455666" y="1609407"/>
                    </a:lnTo>
                    <a:lnTo>
                      <a:pt x="446471" y="1610360"/>
                    </a:lnTo>
                    <a:lnTo>
                      <a:pt x="436641" y="1610995"/>
                    </a:lnTo>
                    <a:lnTo>
                      <a:pt x="427128" y="1611313"/>
                    </a:lnTo>
                    <a:lnTo>
                      <a:pt x="417298" y="1611313"/>
                    </a:lnTo>
                    <a:lnTo>
                      <a:pt x="416664" y="1611313"/>
                    </a:lnTo>
                    <a:lnTo>
                      <a:pt x="407151" y="1611313"/>
                    </a:lnTo>
                    <a:lnTo>
                      <a:pt x="397321" y="1610995"/>
                    </a:lnTo>
                    <a:lnTo>
                      <a:pt x="387808" y="1610360"/>
                    </a:lnTo>
                    <a:lnTo>
                      <a:pt x="377978" y="1609407"/>
                    </a:lnTo>
                    <a:lnTo>
                      <a:pt x="368148" y="1608454"/>
                    </a:lnTo>
                    <a:lnTo>
                      <a:pt x="358635" y="1606866"/>
                    </a:lnTo>
                    <a:lnTo>
                      <a:pt x="348805" y="1605277"/>
                    </a:lnTo>
                    <a:lnTo>
                      <a:pt x="339292" y="1603689"/>
                    </a:lnTo>
                    <a:lnTo>
                      <a:pt x="329779" y="1601783"/>
                    </a:lnTo>
                    <a:lnTo>
                      <a:pt x="320267" y="1599559"/>
                    </a:lnTo>
                    <a:lnTo>
                      <a:pt x="310754" y="1597017"/>
                    </a:lnTo>
                    <a:lnTo>
                      <a:pt x="301558" y="1594476"/>
                    </a:lnTo>
                    <a:lnTo>
                      <a:pt x="292045" y="1591617"/>
                    </a:lnTo>
                    <a:lnTo>
                      <a:pt x="282532" y="1588122"/>
                    </a:lnTo>
                    <a:lnTo>
                      <a:pt x="273653" y="1584628"/>
                    </a:lnTo>
                    <a:lnTo>
                      <a:pt x="264141" y="1581133"/>
                    </a:lnTo>
                    <a:lnTo>
                      <a:pt x="255262" y="1577321"/>
                    </a:lnTo>
                    <a:lnTo>
                      <a:pt x="246066" y="1573509"/>
                    </a:lnTo>
                    <a:lnTo>
                      <a:pt x="237505" y="1568744"/>
                    </a:lnTo>
                    <a:lnTo>
                      <a:pt x="228309" y="1564296"/>
                    </a:lnTo>
                    <a:lnTo>
                      <a:pt x="219747" y="1559531"/>
                    </a:lnTo>
                    <a:lnTo>
                      <a:pt x="211186" y="1554448"/>
                    </a:lnTo>
                    <a:lnTo>
                      <a:pt x="202624" y="1549365"/>
                    </a:lnTo>
                    <a:lnTo>
                      <a:pt x="194062" y="1543965"/>
                    </a:lnTo>
                    <a:lnTo>
                      <a:pt x="185818" y="1538246"/>
                    </a:lnTo>
                    <a:lnTo>
                      <a:pt x="177574" y="1532211"/>
                    </a:lnTo>
                    <a:lnTo>
                      <a:pt x="169646" y="1526175"/>
                    </a:lnTo>
                    <a:lnTo>
                      <a:pt x="161402" y="1519821"/>
                    </a:lnTo>
                    <a:lnTo>
                      <a:pt x="153791" y="1513150"/>
                    </a:lnTo>
                    <a:lnTo>
                      <a:pt x="146181" y="1506478"/>
                    </a:lnTo>
                    <a:lnTo>
                      <a:pt x="138571" y="1499489"/>
                    </a:lnTo>
                    <a:lnTo>
                      <a:pt x="131278" y="1492183"/>
                    </a:lnTo>
                    <a:lnTo>
                      <a:pt x="118594" y="1479793"/>
                    </a:lnTo>
                    <a:lnTo>
                      <a:pt x="111618" y="1472487"/>
                    </a:lnTo>
                    <a:lnTo>
                      <a:pt x="104324" y="1464545"/>
                    </a:lnTo>
                    <a:lnTo>
                      <a:pt x="97665" y="1456920"/>
                    </a:lnTo>
                    <a:lnTo>
                      <a:pt x="90689" y="1448978"/>
                    </a:lnTo>
                    <a:lnTo>
                      <a:pt x="84665" y="1441036"/>
                    </a:lnTo>
                    <a:lnTo>
                      <a:pt x="78323" y="1432776"/>
                    </a:lnTo>
                    <a:lnTo>
                      <a:pt x="72298" y="1424517"/>
                    </a:lnTo>
                    <a:lnTo>
                      <a:pt x="66907" y="1415939"/>
                    </a:lnTo>
                    <a:lnTo>
                      <a:pt x="61517" y="1407680"/>
                    </a:lnTo>
                    <a:lnTo>
                      <a:pt x="55809" y="1398785"/>
                    </a:lnTo>
                    <a:lnTo>
                      <a:pt x="51052" y="1390207"/>
                    </a:lnTo>
                    <a:lnTo>
                      <a:pt x="46296" y="1381312"/>
                    </a:lnTo>
                    <a:lnTo>
                      <a:pt x="41857" y="1372417"/>
                    </a:lnTo>
                    <a:lnTo>
                      <a:pt x="37417" y="1363204"/>
                    </a:lnTo>
                    <a:lnTo>
                      <a:pt x="33295" y="1354309"/>
                    </a:lnTo>
                    <a:lnTo>
                      <a:pt x="29807" y="1345096"/>
                    </a:lnTo>
                    <a:lnTo>
                      <a:pt x="26002" y="1335884"/>
                    </a:lnTo>
                    <a:lnTo>
                      <a:pt x="22514" y="1326353"/>
                    </a:lnTo>
                    <a:lnTo>
                      <a:pt x="19343" y="1317458"/>
                    </a:lnTo>
                    <a:lnTo>
                      <a:pt x="16489" y="1307610"/>
                    </a:lnTo>
                    <a:lnTo>
                      <a:pt x="13952" y="1298397"/>
                    </a:lnTo>
                    <a:lnTo>
                      <a:pt x="11415" y="1288867"/>
                    </a:lnTo>
                    <a:lnTo>
                      <a:pt x="9513" y="1279337"/>
                    </a:lnTo>
                    <a:lnTo>
                      <a:pt x="7610" y="1269806"/>
                    </a:lnTo>
                    <a:lnTo>
                      <a:pt x="5391" y="1260276"/>
                    </a:lnTo>
                    <a:lnTo>
                      <a:pt x="4122" y="1250428"/>
                    </a:lnTo>
                    <a:lnTo>
                      <a:pt x="2854" y="1240579"/>
                    </a:lnTo>
                    <a:lnTo>
                      <a:pt x="1585" y="1231049"/>
                    </a:lnTo>
                    <a:lnTo>
                      <a:pt x="951" y="1221201"/>
                    </a:lnTo>
                    <a:lnTo>
                      <a:pt x="317" y="1211671"/>
                    </a:lnTo>
                    <a:lnTo>
                      <a:pt x="0" y="1201822"/>
                    </a:lnTo>
                    <a:lnTo>
                      <a:pt x="0" y="1192292"/>
                    </a:lnTo>
                    <a:lnTo>
                      <a:pt x="0" y="1182444"/>
                    </a:lnTo>
                    <a:lnTo>
                      <a:pt x="317" y="1172913"/>
                    </a:lnTo>
                    <a:lnTo>
                      <a:pt x="951" y="1163065"/>
                    </a:lnTo>
                    <a:lnTo>
                      <a:pt x="1585" y="1153217"/>
                    </a:lnTo>
                    <a:lnTo>
                      <a:pt x="2854" y="1143687"/>
                    </a:lnTo>
                    <a:lnTo>
                      <a:pt x="4122" y="1133839"/>
                    </a:lnTo>
                    <a:lnTo>
                      <a:pt x="5391" y="1124626"/>
                    </a:lnTo>
                    <a:lnTo>
                      <a:pt x="7610" y="1114778"/>
                    </a:lnTo>
                    <a:lnTo>
                      <a:pt x="9513" y="1105247"/>
                    </a:lnTo>
                    <a:lnTo>
                      <a:pt x="11733" y="1095717"/>
                    </a:lnTo>
                    <a:lnTo>
                      <a:pt x="13952" y="1086187"/>
                    </a:lnTo>
                    <a:lnTo>
                      <a:pt x="16806" y="1076656"/>
                    </a:lnTo>
                    <a:lnTo>
                      <a:pt x="19660" y="1067126"/>
                    </a:lnTo>
                    <a:lnTo>
                      <a:pt x="22514" y="1057913"/>
                    </a:lnTo>
                    <a:lnTo>
                      <a:pt x="26319" y="1048700"/>
                    </a:lnTo>
                    <a:lnTo>
                      <a:pt x="29807" y="1039487"/>
                    </a:lnTo>
                    <a:lnTo>
                      <a:pt x="33612" y="1030275"/>
                    </a:lnTo>
                    <a:lnTo>
                      <a:pt x="37417" y="1021380"/>
                    </a:lnTo>
                    <a:lnTo>
                      <a:pt x="42174" y="1012167"/>
                    </a:lnTo>
                    <a:lnTo>
                      <a:pt x="46613" y="1003590"/>
                    </a:lnTo>
                    <a:lnTo>
                      <a:pt x="51369" y="994694"/>
                    </a:lnTo>
                    <a:lnTo>
                      <a:pt x="56126" y="986117"/>
                    </a:lnTo>
                    <a:lnTo>
                      <a:pt x="61517" y="977222"/>
                    </a:lnTo>
                    <a:lnTo>
                      <a:pt x="66907" y="968962"/>
                    </a:lnTo>
                    <a:lnTo>
                      <a:pt x="72615" y="960385"/>
                    </a:lnTo>
                    <a:lnTo>
                      <a:pt x="78640" y="952443"/>
                    </a:lnTo>
                    <a:lnTo>
                      <a:pt x="84665" y="943866"/>
                    </a:lnTo>
                    <a:lnTo>
                      <a:pt x="91006" y="936241"/>
                    </a:lnTo>
                    <a:lnTo>
                      <a:pt x="97665" y="927981"/>
                    </a:lnTo>
                    <a:lnTo>
                      <a:pt x="104324" y="920357"/>
                    </a:lnTo>
                    <a:lnTo>
                      <a:pt x="111618" y="913050"/>
                    </a:lnTo>
                    <a:lnTo>
                      <a:pt x="118594" y="905426"/>
                    </a:lnTo>
                    <a:lnTo>
                      <a:pt x="409687" y="613795"/>
                    </a:lnTo>
                    <a:lnTo>
                      <a:pt x="416981" y="606806"/>
                    </a:lnTo>
                    <a:lnTo>
                      <a:pt x="424591" y="599817"/>
                    </a:lnTo>
                    <a:lnTo>
                      <a:pt x="432201" y="592828"/>
                    </a:lnTo>
                    <a:lnTo>
                      <a:pt x="440446" y="586157"/>
                    </a:lnTo>
                    <a:lnTo>
                      <a:pt x="448373" y="579803"/>
                    </a:lnTo>
                    <a:lnTo>
                      <a:pt x="456618" y="573767"/>
                    </a:lnTo>
                    <a:lnTo>
                      <a:pt x="464545" y="567731"/>
                    </a:lnTo>
                    <a:lnTo>
                      <a:pt x="472789" y="562013"/>
                    </a:lnTo>
                    <a:lnTo>
                      <a:pt x="481668" y="556612"/>
                    </a:lnTo>
                    <a:lnTo>
                      <a:pt x="489913" y="551530"/>
                    </a:lnTo>
                    <a:lnTo>
                      <a:pt x="498791" y="546447"/>
                    </a:lnTo>
                    <a:lnTo>
                      <a:pt x="507353" y="541682"/>
                    </a:lnTo>
                    <a:lnTo>
                      <a:pt x="516549" y="537234"/>
                    </a:lnTo>
                    <a:lnTo>
                      <a:pt x="525744" y="532786"/>
                    </a:lnTo>
                    <a:lnTo>
                      <a:pt x="534623" y="528974"/>
                    </a:lnTo>
                    <a:lnTo>
                      <a:pt x="543819" y="524844"/>
                    </a:lnTo>
                    <a:lnTo>
                      <a:pt x="553015" y="521350"/>
                    </a:lnTo>
                    <a:lnTo>
                      <a:pt x="562210" y="517855"/>
                    </a:lnTo>
                    <a:lnTo>
                      <a:pt x="571406" y="514679"/>
                    </a:lnTo>
                    <a:lnTo>
                      <a:pt x="580919" y="511819"/>
                    </a:lnTo>
                    <a:lnTo>
                      <a:pt x="590115" y="508960"/>
                    </a:lnTo>
                    <a:lnTo>
                      <a:pt x="599945" y="506737"/>
                    </a:lnTo>
                    <a:lnTo>
                      <a:pt x="609141" y="504513"/>
                    </a:lnTo>
                    <a:lnTo>
                      <a:pt x="618971" y="502607"/>
                    </a:lnTo>
                    <a:lnTo>
                      <a:pt x="628801" y="500701"/>
                    </a:lnTo>
                    <a:lnTo>
                      <a:pt x="637996" y="499430"/>
                    </a:lnTo>
                    <a:lnTo>
                      <a:pt x="647826" y="498159"/>
                    </a:lnTo>
                    <a:lnTo>
                      <a:pt x="657339" y="496888"/>
                    </a:lnTo>
                    <a:lnTo>
                      <a:pt x="667169" y="496253"/>
                    </a:lnTo>
                    <a:lnTo>
                      <a:pt x="676682" y="495618"/>
                    </a:lnTo>
                    <a:lnTo>
                      <a:pt x="686512" y="495300"/>
                    </a:lnTo>
                    <a:close/>
                    <a:moveTo>
                      <a:pt x="1100956" y="0"/>
                    </a:moveTo>
                    <a:lnTo>
                      <a:pt x="1110484" y="318"/>
                    </a:lnTo>
                    <a:lnTo>
                      <a:pt x="1120330" y="635"/>
                    </a:lnTo>
                    <a:lnTo>
                      <a:pt x="1129858" y="953"/>
                    </a:lnTo>
                    <a:lnTo>
                      <a:pt x="1139704" y="1906"/>
                    </a:lnTo>
                    <a:lnTo>
                      <a:pt x="1149549" y="2858"/>
                    </a:lnTo>
                    <a:lnTo>
                      <a:pt x="1159077" y="4129"/>
                    </a:lnTo>
                    <a:lnTo>
                      <a:pt x="1168605" y="5717"/>
                    </a:lnTo>
                    <a:lnTo>
                      <a:pt x="1178133" y="7622"/>
                    </a:lnTo>
                    <a:lnTo>
                      <a:pt x="1187979" y="9528"/>
                    </a:lnTo>
                    <a:lnTo>
                      <a:pt x="1197189" y="11751"/>
                    </a:lnTo>
                    <a:lnTo>
                      <a:pt x="1207035" y="14292"/>
                    </a:lnTo>
                    <a:lnTo>
                      <a:pt x="1216245" y="16832"/>
                    </a:lnTo>
                    <a:lnTo>
                      <a:pt x="1225774" y="19691"/>
                    </a:lnTo>
                    <a:lnTo>
                      <a:pt x="1235302" y="22867"/>
                    </a:lnTo>
                    <a:lnTo>
                      <a:pt x="1244512" y="26360"/>
                    </a:lnTo>
                    <a:lnTo>
                      <a:pt x="1253722" y="29854"/>
                    </a:lnTo>
                    <a:lnTo>
                      <a:pt x="1262615" y="33665"/>
                    </a:lnTo>
                    <a:lnTo>
                      <a:pt x="1271826" y="37793"/>
                    </a:lnTo>
                    <a:lnTo>
                      <a:pt x="1280719" y="42240"/>
                    </a:lnTo>
                    <a:lnTo>
                      <a:pt x="1289929" y="46686"/>
                    </a:lnTo>
                    <a:lnTo>
                      <a:pt x="1298504" y="51450"/>
                    </a:lnTo>
                    <a:lnTo>
                      <a:pt x="1307397" y="56214"/>
                    </a:lnTo>
                    <a:lnTo>
                      <a:pt x="1315972" y="61613"/>
                    </a:lnTo>
                    <a:lnTo>
                      <a:pt x="1324547" y="67012"/>
                    </a:lnTo>
                    <a:lnTo>
                      <a:pt x="1332805" y="72728"/>
                    </a:lnTo>
                    <a:lnTo>
                      <a:pt x="1341063" y="78762"/>
                    </a:lnTo>
                    <a:lnTo>
                      <a:pt x="1349320" y="84797"/>
                    </a:lnTo>
                    <a:lnTo>
                      <a:pt x="1357260" y="91148"/>
                    </a:lnTo>
                    <a:lnTo>
                      <a:pt x="1365200" y="97818"/>
                    </a:lnTo>
                    <a:lnTo>
                      <a:pt x="1373141" y="104805"/>
                    </a:lnTo>
                    <a:lnTo>
                      <a:pt x="1380445" y="111792"/>
                    </a:lnTo>
                    <a:lnTo>
                      <a:pt x="1388068" y="119096"/>
                    </a:lnTo>
                    <a:lnTo>
                      <a:pt x="1400454" y="131482"/>
                    </a:lnTo>
                    <a:lnTo>
                      <a:pt x="1407759" y="138787"/>
                    </a:lnTo>
                    <a:lnTo>
                      <a:pt x="1414746" y="146727"/>
                    </a:lnTo>
                    <a:lnTo>
                      <a:pt x="1421416" y="154349"/>
                    </a:lnTo>
                    <a:lnTo>
                      <a:pt x="1428403" y="161971"/>
                    </a:lnTo>
                    <a:lnTo>
                      <a:pt x="1434437" y="170229"/>
                    </a:lnTo>
                    <a:lnTo>
                      <a:pt x="1440472" y="178168"/>
                    </a:lnTo>
                    <a:lnTo>
                      <a:pt x="1446824" y="186743"/>
                    </a:lnTo>
                    <a:lnTo>
                      <a:pt x="1452223" y="195001"/>
                    </a:lnTo>
                    <a:lnTo>
                      <a:pt x="1457622" y="203576"/>
                    </a:lnTo>
                    <a:lnTo>
                      <a:pt x="1463022" y="211833"/>
                    </a:lnTo>
                    <a:lnTo>
                      <a:pt x="1468103" y="220725"/>
                    </a:lnTo>
                    <a:lnTo>
                      <a:pt x="1472550" y="229618"/>
                    </a:lnTo>
                    <a:lnTo>
                      <a:pt x="1477631" y="238510"/>
                    </a:lnTo>
                    <a:lnTo>
                      <a:pt x="1481760" y="247403"/>
                    </a:lnTo>
                    <a:lnTo>
                      <a:pt x="1485571" y="256613"/>
                    </a:lnTo>
                    <a:lnTo>
                      <a:pt x="1489383" y="265506"/>
                    </a:lnTo>
                    <a:lnTo>
                      <a:pt x="1492876" y="275033"/>
                    </a:lnTo>
                    <a:lnTo>
                      <a:pt x="1496687" y="283926"/>
                    </a:lnTo>
                    <a:lnTo>
                      <a:pt x="1499863" y="293454"/>
                    </a:lnTo>
                    <a:lnTo>
                      <a:pt x="1502722" y="302981"/>
                    </a:lnTo>
                    <a:lnTo>
                      <a:pt x="1505263" y="312191"/>
                    </a:lnTo>
                    <a:lnTo>
                      <a:pt x="1507803" y="322037"/>
                    </a:lnTo>
                    <a:lnTo>
                      <a:pt x="1509709" y="331247"/>
                    </a:lnTo>
                    <a:lnTo>
                      <a:pt x="1512250" y="341092"/>
                    </a:lnTo>
                    <a:lnTo>
                      <a:pt x="1513838" y="350620"/>
                    </a:lnTo>
                    <a:lnTo>
                      <a:pt x="1515426" y="360148"/>
                    </a:lnTo>
                    <a:lnTo>
                      <a:pt x="1516696" y="369675"/>
                    </a:lnTo>
                    <a:lnTo>
                      <a:pt x="1517649" y="379521"/>
                    </a:lnTo>
                    <a:lnTo>
                      <a:pt x="1518284" y="389366"/>
                    </a:lnTo>
                    <a:lnTo>
                      <a:pt x="1518919" y="398894"/>
                    </a:lnTo>
                    <a:lnTo>
                      <a:pt x="1519237" y="408739"/>
                    </a:lnTo>
                    <a:lnTo>
                      <a:pt x="1519237" y="418267"/>
                    </a:lnTo>
                    <a:lnTo>
                      <a:pt x="1519237" y="428112"/>
                    </a:lnTo>
                    <a:lnTo>
                      <a:pt x="1518919" y="437640"/>
                    </a:lnTo>
                    <a:lnTo>
                      <a:pt x="1518284" y="447485"/>
                    </a:lnTo>
                    <a:lnTo>
                      <a:pt x="1517649" y="457013"/>
                    </a:lnTo>
                    <a:lnTo>
                      <a:pt x="1516696" y="466858"/>
                    </a:lnTo>
                    <a:lnTo>
                      <a:pt x="1515426" y="476703"/>
                    </a:lnTo>
                    <a:lnTo>
                      <a:pt x="1513838" y="486231"/>
                    </a:lnTo>
                    <a:lnTo>
                      <a:pt x="1512250" y="496076"/>
                    </a:lnTo>
                    <a:lnTo>
                      <a:pt x="1509709" y="505287"/>
                    </a:lnTo>
                    <a:lnTo>
                      <a:pt x="1507803" y="515132"/>
                    </a:lnTo>
                    <a:lnTo>
                      <a:pt x="1505263" y="524342"/>
                    </a:lnTo>
                    <a:lnTo>
                      <a:pt x="1502722" y="533870"/>
                    </a:lnTo>
                    <a:lnTo>
                      <a:pt x="1499863" y="543080"/>
                    </a:lnTo>
                    <a:lnTo>
                      <a:pt x="1496687" y="552608"/>
                    </a:lnTo>
                    <a:lnTo>
                      <a:pt x="1493511" y="561818"/>
                    </a:lnTo>
                    <a:lnTo>
                      <a:pt x="1489700" y="571345"/>
                    </a:lnTo>
                    <a:lnTo>
                      <a:pt x="1485889" y="580238"/>
                    </a:lnTo>
                    <a:lnTo>
                      <a:pt x="1481760" y="589448"/>
                    </a:lnTo>
                    <a:lnTo>
                      <a:pt x="1477631" y="598658"/>
                    </a:lnTo>
                    <a:lnTo>
                      <a:pt x="1472867" y="607233"/>
                    </a:lnTo>
                    <a:lnTo>
                      <a:pt x="1468103" y="616443"/>
                    </a:lnTo>
                    <a:lnTo>
                      <a:pt x="1463339" y="625018"/>
                    </a:lnTo>
                    <a:lnTo>
                      <a:pt x="1457622" y="633593"/>
                    </a:lnTo>
                    <a:lnTo>
                      <a:pt x="1452541" y="642168"/>
                    </a:lnTo>
                    <a:lnTo>
                      <a:pt x="1446824" y="650108"/>
                    </a:lnTo>
                    <a:lnTo>
                      <a:pt x="1440789" y="658683"/>
                    </a:lnTo>
                    <a:lnTo>
                      <a:pt x="1434755" y="666622"/>
                    </a:lnTo>
                    <a:lnTo>
                      <a:pt x="1428403" y="674880"/>
                    </a:lnTo>
                    <a:lnTo>
                      <a:pt x="1421416" y="682820"/>
                    </a:lnTo>
                    <a:lnTo>
                      <a:pt x="1414746" y="690759"/>
                    </a:lnTo>
                    <a:lnTo>
                      <a:pt x="1407759" y="698064"/>
                    </a:lnTo>
                    <a:lnTo>
                      <a:pt x="1400454" y="706004"/>
                    </a:lnTo>
                    <a:lnTo>
                      <a:pt x="1108896" y="996917"/>
                    </a:lnTo>
                    <a:lnTo>
                      <a:pt x="1101591" y="1004221"/>
                    </a:lnTo>
                    <a:lnTo>
                      <a:pt x="1093651" y="1011208"/>
                    </a:lnTo>
                    <a:lnTo>
                      <a:pt x="1086029" y="1018513"/>
                    </a:lnTo>
                    <a:lnTo>
                      <a:pt x="1078407" y="1024865"/>
                    </a:lnTo>
                    <a:lnTo>
                      <a:pt x="1070149" y="1031216"/>
                    </a:lnTo>
                    <a:lnTo>
                      <a:pt x="1061891" y="1037568"/>
                    </a:lnTo>
                    <a:lnTo>
                      <a:pt x="1053634" y="1043285"/>
                    </a:lnTo>
                    <a:lnTo>
                      <a:pt x="1045376" y="1049001"/>
                    </a:lnTo>
                    <a:lnTo>
                      <a:pt x="1036483" y="1054718"/>
                    </a:lnTo>
                    <a:lnTo>
                      <a:pt x="1028226" y="1059800"/>
                    </a:lnTo>
                    <a:lnTo>
                      <a:pt x="1019333" y="1064563"/>
                    </a:lnTo>
                    <a:lnTo>
                      <a:pt x="1010440" y="1069645"/>
                    </a:lnTo>
                    <a:lnTo>
                      <a:pt x="1001547" y="1074091"/>
                    </a:lnTo>
                    <a:lnTo>
                      <a:pt x="992654" y="1078220"/>
                    </a:lnTo>
                    <a:lnTo>
                      <a:pt x="983444" y="1082348"/>
                    </a:lnTo>
                    <a:lnTo>
                      <a:pt x="973916" y="1086477"/>
                    </a:lnTo>
                    <a:lnTo>
                      <a:pt x="965023" y="1089971"/>
                    </a:lnTo>
                    <a:lnTo>
                      <a:pt x="955495" y="1093147"/>
                    </a:lnTo>
                    <a:lnTo>
                      <a:pt x="946285" y="1096322"/>
                    </a:lnTo>
                    <a:lnTo>
                      <a:pt x="936757" y="1099181"/>
                    </a:lnTo>
                    <a:lnTo>
                      <a:pt x="927546" y="1101721"/>
                    </a:lnTo>
                    <a:lnTo>
                      <a:pt x="917700" y="1104580"/>
                    </a:lnTo>
                    <a:lnTo>
                      <a:pt x="908490" y="1106803"/>
                    </a:lnTo>
                    <a:lnTo>
                      <a:pt x="898644" y="1108708"/>
                    </a:lnTo>
                    <a:lnTo>
                      <a:pt x="889116" y="1110296"/>
                    </a:lnTo>
                    <a:lnTo>
                      <a:pt x="879588" y="1111884"/>
                    </a:lnTo>
                    <a:lnTo>
                      <a:pt x="869743" y="1113155"/>
                    </a:lnTo>
                    <a:lnTo>
                      <a:pt x="860215" y="1114108"/>
                    </a:lnTo>
                    <a:lnTo>
                      <a:pt x="850369" y="1114743"/>
                    </a:lnTo>
                    <a:lnTo>
                      <a:pt x="840841" y="1115378"/>
                    </a:lnTo>
                    <a:lnTo>
                      <a:pt x="830995" y="1115695"/>
                    </a:lnTo>
                    <a:lnTo>
                      <a:pt x="821467" y="1116013"/>
                    </a:lnTo>
                    <a:lnTo>
                      <a:pt x="820832" y="1116013"/>
                    </a:lnTo>
                    <a:lnTo>
                      <a:pt x="810986" y="1115695"/>
                    </a:lnTo>
                    <a:lnTo>
                      <a:pt x="801141" y="1115378"/>
                    </a:lnTo>
                    <a:lnTo>
                      <a:pt x="791613" y="1114743"/>
                    </a:lnTo>
                    <a:lnTo>
                      <a:pt x="781767" y="1114108"/>
                    </a:lnTo>
                    <a:lnTo>
                      <a:pt x="772239" y="1113155"/>
                    </a:lnTo>
                    <a:lnTo>
                      <a:pt x="762393" y="1111884"/>
                    </a:lnTo>
                    <a:lnTo>
                      <a:pt x="753183" y="1110296"/>
                    </a:lnTo>
                    <a:lnTo>
                      <a:pt x="743337" y="1108391"/>
                    </a:lnTo>
                    <a:lnTo>
                      <a:pt x="733809" y="1106485"/>
                    </a:lnTo>
                    <a:lnTo>
                      <a:pt x="724281" y="1104262"/>
                    </a:lnTo>
                    <a:lnTo>
                      <a:pt x="714753" y="1101721"/>
                    </a:lnTo>
                    <a:lnTo>
                      <a:pt x="705543" y="1098863"/>
                    </a:lnTo>
                    <a:lnTo>
                      <a:pt x="696015" y="1096005"/>
                    </a:lnTo>
                    <a:lnTo>
                      <a:pt x="686804" y="1092829"/>
                    </a:lnTo>
                    <a:lnTo>
                      <a:pt x="677276" y="1089653"/>
                    </a:lnTo>
                    <a:lnTo>
                      <a:pt x="668384" y="1086160"/>
                    </a:lnTo>
                    <a:lnTo>
                      <a:pt x="659173" y="1082031"/>
                    </a:lnTo>
                    <a:lnTo>
                      <a:pt x="650280" y="1077902"/>
                    </a:lnTo>
                    <a:lnTo>
                      <a:pt x="641070" y="1073774"/>
                    </a:lnTo>
                    <a:lnTo>
                      <a:pt x="632495" y="1069327"/>
                    </a:lnTo>
                    <a:lnTo>
                      <a:pt x="623602" y="1064246"/>
                    </a:lnTo>
                    <a:lnTo>
                      <a:pt x="615027" y="1059482"/>
                    </a:lnTo>
                    <a:lnTo>
                      <a:pt x="606451" y="1054401"/>
                    </a:lnTo>
                    <a:lnTo>
                      <a:pt x="597876" y="1048684"/>
                    </a:lnTo>
                    <a:lnTo>
                      <a:pt x="589618" y="1042967"/>
                    </a:lnTo>
                    <a:lnTo>
                      <a:pt x="581361" y="1037251"/>
                    </a:lnTo>
                    <a:lnTo>
                      <a:pt x="573103" y="1030899"/>
                    </a:lnTo>
                    <a:lnTo>
                      <a:pt x="565481" y="1024547"/>
                    </a:lnTo>
                    <a:lnTo>
                      <a:pt x="557223" y="1018195"/>
                    </a:lnTo>
                    <a:lnTo>
                      <a:pt x="549918" y="1011208"/>
                    </a:lnTo>
                    <a:lnTo>
                      <a:pt x="542296" y="1004221"/>
                    </a:lnTo>
                    <a:lnTo>
                      <a:pt x="534673" y="996917"/>
                    </a:lnTo>
                    <a:lnTo>
                      <a:pt x="522287" y="984848"/>
                    </a:lnTo>
                    <a:lnTo>
                      <a:pt x="700144" y="806680"/>
                    </a:lnTo>
                    <a:lnTo>
                      <a:pt x="712530" y="819384"/>
                    </a:lnTo>
                    <a:lnTo>
                      <a:pt x="718565" y="825100"/>
                    </a:lnTo>
                    <a:lnTo>
                      <a:pt x="724281" y="830182"/>
                    </a:lnTo>
                    <a:lnTo>
                      <a:pt x="730316" y="834945"/>
                    </a:lnTo>
                    <a:lnTo>
                      <a:pt x="736985" y="839074"/>
                    </a:lnTo>
                    <a:lnTo>
                      <a:pt x="743337" y="843520"/>
                    </a:lnTo>
                    <a:lnTo>
                      <a:pt x="750007" y="847014"/>
                    </a:lnTo>
                    <a:lnTo>
                      <a:pt x="756677" y="850507"/>
                    </a:lnTo>
                    <a:lnTo>
                      <a:pt x="763346" y="853366"/>
                    </a:lnTo>
                    <a:lnTo>
                      <a:pt x="770333" y="855906"/>
                    </a:lnTo>
                    <a:lnTo>
                      <a:pt x="777321" y="858130"/>
                    </a:lnTo>
                    <a:lnTo>
                      <a:pt x="784626" y="860353"/>
                    </a:lnTo>
                    <a:lnTo>
                      <a:pt x="791613" y="861941"/>
                    </a:lnTo>
                    <a:lnTo>
                      <a:pt x="798918" y="863211"/>
                    </a:lnTo>
                    <a:lnTo>
                      <a:pt x="806222" y="864164"/>
                    </a:lnTo>
                    <a:lnTo>
                      <a:pt x="813527" y="864481"/>
                    </a:lnTo>
                    <a:lnTo>
                      <a:pt x="820832" y="864799"/>
                    </a:lnTo>
                    <a:lnTo>
                      <a:pt x="828455" y="864481"/>
                    </a:lnTo>
                    <a:lnTo>
                      <a:pt x="836395" y="863846"/>
                    </a:lnTo>
                    <a:lnTo>
                      <a:pt x="843699" y="863211"/>
                    </a:lnTo>
                    <a:lnTo>
                      <a:pt x="851004" y="861941"/>
                    </a:lnTo>
                    <a:lnTo>
                      <a:pt x="858627" y="860353"/>
                    </a:lnTo>
                    <a:lnTo>
                      <a:pt x="865614" y="858130"/>
                    </a:lnTo>
                    <a:lnTo>
                      <a:pt x="873236" y="855906"/>
                    </a:lnTo>
                    <a:lnTo>
                      <a:pt x="879906" y="853366"/>
                    </a:lnTo>
                    <a:lnTo>
                      <a:pt x="886893" y="850507"/>
                    </a:lnTo>
                    <a:lnTo>
                      <a:pt x="893880" y="847014"/>
                    </a:lnTo>
                    <a:lnTo>
                      <a:pt x="900550" y="843520"/>
                    </a:lnTo>
                    <a:lnTo>
                      <a:pt x="907220" y="839074"/>
                    </a:lnTo>
                    <a:lnTo>
                      <a:pt x="913572" y="834628"/>
                    </a:lnTo>
                    <a:lnTo>
                      <a:pt x="919606" y="830182"/>
                    </a:lnTo>
                    <a:lnTo>
                      <a:pt x="925640" y="825100"/>
                    </a:lnTo>
                    <a:lnTo>
                      <a:pt x="931357" y="819384"/>
                    </a:lnTo>
                    <a:lnTo>
                      <a:pt x="1222915" y="527835"/>
                    </a:lnTo>
                    <a:lnTo>
                      <a:pt x="1228314" y="522119"/>
                    </a:lnTo>
                    <a:lnTo>
                      <a:pt x="1233396" y="516402"/>
                    </a:lnTo>
                    <a:lnTo>
                      <a:pt x="1238160" y="510050"/>
                    </a:lnTo>
                    <a:lnTo>
                      <a:pt x="1242606" y="503699"/>
                    </a:lnTo>
                    <a:lnTo>
                      <a:pt x="1246735" y="497347"/>
                    </a:lnTo>
                    <a:lnTo>
                      <a:pt x="1250229" y="490360"/>
                    </a:lnTo>
                    <a:lnTo>
                      <a:pt x="1253722" y="483690"/>
                    </a:lnTo>
                    <a:lnTo>
                      <a:pt x="1256898" y="477021"/>
                    </a:lnTo>
                    <a:lnTo>
                      <a:pt x="1259439" y="469716"/>
                    </a:lnTo>
                    <a:lnTo>
                      <a:pt x="1261663" y="462729"/>
                    </a:lnTo>
                    <a:lnTo>
                      <a:pt x="1263568" y="455425"/>
                    </a:lnTo>
                    <a:lnTo>
                      <a:pt x="1265156" y="448120"/>
                    </a:lnTo>
                    <a:lnTo>
                      <a:pt x="1266427" y="440816"/>
                    </a:lnTo>
                    <a:lnTo>
                      <a:pt x="1267062" y="433511"/>
                    </a:lnTo>
                    <a:lnTo>
                      <a:pt x="1267697" y="425889"/>
                    </a:lnTo>
                    <a:lnTo>
                      <a:pt x="1268015" y="418267"/>
                    </a:lnTo>
                    <a:lnTo>
                      <a:pt x="1267697" y="410962"/>
                    </a:lnTo>
                    <a:lnTo>
                      <a:pt x="1267062" y="403340"/>
                    </a:lnTo>
                    <a:lnTo>
                      <a:pt x="1266427" y="396035"/>
                    </a:lnTo>
                    <a:lnTo>
                      <a:pt x="1265156" y="388731"/>
                    </a:lnTo>
                    <a:lnTo>
                      <a:pt x="1263568" y="381426"/>
                    </a:lnTo>
                    <a:lnTo>
                      <a:pt x="1261663" y="374439"/>
                    </a:lnTo>
                    <a:lnTo>
                      <a:pt x="1259439" y="367135"/>
                    </a:lnTo>
                    <a:lnTo>
                      <a:pt x="1256898" y="360465"/>
                    </a:lnTo>
                    <a:lnTo>
                      <a:pt x="1254040" y="353161"/>
                    </a:lnTo>
                    <a:lnTo>
                      <a:pt x="1250229" y="346491"/>
                    </a:lnTo>
                    <a:lnTo>
                      <a:pt x="1246735" y="340139"/>
                    </a:lnTo>
                    <a:lnTo>
                      <a:pt x="1242606" y="333470"/>
                    </a:lnTo>
                    <a:lnTo>
                      <a:pt x="1238160" y="327118"/>
                    </a:lnTo>
                    <a:lnTo>
                      <a:pt x="1233396" y="321084"/>
                    </a:lnTo>
                    <a:lnTo>
                      <a:pt x="1228314" y="314732"/>
                    </a:lnTo>
                    <a:lnTo>
                      <a:pt x="1222915" y="309016"/>
                    </a:lnTo>
                    <a:lnTo>
                      <a:pt x="1210211" y="296630"/>
                    </a:lnTo>
                    <a:lnTo>
                      <a:pt x="1204494" y="291230"/>
                    </a:lnTo>
                    <a:lnTo>
                      <a:pt x="1198460" y="286149"/>
                    </a:lnTo>
                    <a:lnTo>
                      <a:pt x="1192425" y="281068"/>
                    </a:lnTo>
                    <a:lnTo>
                      <a:pt x="1186073" y="276939"/>
                    </a:lnTo>
                    <a:lnTo>
                      <a:pt x="1179404" y="272810"/>
                    </a:lnTo>
                    <a:lnTo>
                      <a:pt x="1172734" y="269317"/>
                    </a:lnTo>
                    <a:lnTo>
                      <a:pt x="1166065" y="265506"/>
                    </a:lnTo>
                    <a:lnTo>
                      <a:pt x="1159077" y="262647"/>
                    </a:lnTo>
                    <a:lnTo>
                      <a:pt x="1152090" y="260107"/>
                    </a:lnTo>
                    <a:lnTo>
                      <a:pt x="1144785" y="257883"/>
                    </a:lnTo>
                    <a:lnTo>
                      <a:pt x="1137798" y="255978"/>
                    </a:lnTo>
                    <a:lnTo>
                      <a:pt x="1130811" y="254390"/>
                    </a:lnTo>
                    <a:lnTo>
                      <a:pt x="1123188" y="253120"/>
                    </a:lnTo>
                    <a:lnTo>
                      <a:pt x="1115884" y="252167"/>
                    </a:lnTo>
                    <a:lnTo>
                      <a:pt x="1108261" y="251849"/>
                    </a:lnTo>
                    <a:lnTo>
                      <a:pt x="1100956" y="251532"/>
                    </a:lnTo>
                    <a:lnTo>
                      <a:pt x="1093334" y="251849"/>
                    </a:lnTo>
                    <a:lnTo>
                      <a:pt x="1086029" y="252167"/>
                    </a:lnTo>
                    <a:lnTo>
                      <a:pt x="1078724" y="253120"/>
                    </a:lnTo>
                    <a:lnTo>
                      <a:pt x="1071102" y="254390"/>
                    </a:lnTo>
                    <a:lnTo>
                      <a:pt x="1064115" y="255978"/>
                    </a:lnTo>
                    <a:lnTo>
                      <a:pt x="1056492" y="257883"/>
                    </a:lnTo>
                    <a:lnTo>
                      <a:pt x="1049505" y="260107"/>
                    </a:lnTo>
                    <a:lnTo>
                      <a:pt x="1042518" y="262647"/>
                    </a:lnTo>
                    <a:lnTo>
                      <a:pt x="1035530" y="265506"/>
                    </a:lnTo>
                    <a:lnTo>
                      <a:pt x="1028861" y="269317"/>
                    </a:lnTo>
                    <a:lnTo>
                      <a:pt x="1022191" y="272810"/>
                    </a:lnTo>
                    <a:lnTo>
                      <a:pt x="1015839" y="276939"/>
                    </a:lnTo>
                    <a:lnTo>
                      <a:pt x="1009487" y="281068"/>
                    </a:lnTo>
                    <a:lnTo>
                      <a:pt x="1003135" y="286149"/>
                    </a:lnTo>
                    <a:lnTo>
                      <a:pt x="997101" y="291230"/>
                    </a:lnTo>
                    <a:lnTo>
                      <a:pt x="991066" y="296630"/>
                    </a:lnTo>
                    <a:lnTo>
                      <a:pt x="871648" y="416361"/>
                    </a:lnTo>
                    <a:lnTo>
                      <a:pt x="866884" y="420807"/>
                    </a:lnTo>
                    <a:lnTo>
                      <a:pt x="862120" y="425254"/>
                    </a:lnTo>
                    <a:lnTo>
                      <a:pt x="857039" y="429065"/>
                    </a:lnTo>
                    <a:lnTo>
                      <a:pt x="851639" y="432558"/>
                    </a:lnTo>
                    <a:lnTo>
                      <a:pt x="846558" y="435734"/>
                    </a:lnTo>
                    <a:lnTo>
                      <a:pt x="841159" y="438910"/>
                    </a:lnTo>
                    <a:lnTo>
                      <a:pt x="835442" y="441768"/>
                    </a:lnTo>
                    <a:lnTo>
                      <a:pt x="830043" y="444309"/>
                    </a:lnTo>
                    <a:lnTo>
                      <a:pt x="824326" y="446215"/>
                    </a:lnTo>
                    <a:lnTo>
                      <a:pt x="818291" y="448120"/>
                    </a:lnTo>
                    <a:lnTo>
                      <a:pt x="812574" y="449708"/>
                    </a:lnTo>
                    <a:lnTo>
                      <a:pt x="806858" y="450978"/>
                    </a:lnTo>
                    <a:lnTo>
                      <a:pt x="800823" y="451931"/>
                    </a:lnTo>
                    <a:lnTo>
                      <a:pt x="794789" y="452566"/>
                    </a:lnTo>
                    <a:lnTo>
                      <a:pt x="788754" y="453202"/>
                    </a:lnTo>
                    <a:lnTo>
                      <a:pt x="782720" y="453202"/>
                    </a:lnTo>
                    <a:lnTo>
                      <a:pt x="776686" y="453202"/>
                    </a:lnTo>
                    <a:lnTo>
                      <a:pt x="770969" y="452566"/>
                    </a:lnTo>
                    <a:lnTo>
                      <a:pt x="764617" y="451931"/>
                    </a:lnTo>
                    <a:lnTo>
                      <a:pt x="758900" y="450978"/>
                    </a:lnTo>
                    <a:lnTo>
                      <a:pt x="752865" y="449708"/>
                    </a:lnTo>
                    <a:lnTo>
                      <a:pt x="746831" y="448120"/>
                    </a:lnTo>
                    <a:lnTo>
                      <a:pt x="741114" y="446215"/>
                    </a:lnTo>
                    <a:lnTo>
                      <a:pt x="735715" y="444309"/>
                    </a:lnTo>
                    <a:lnTo>
                      <a:pt x="729681" y="441768"/>
                    </a:lnTo>
                    <a:lnTo>
                      <a:pt x="724281" y="438910"/>
                    </a:lnTo>
                    <a:lnTo>
                      <a:pt x="718882" y="435734"/>
                    </a:lnTo>
                    <a:lnTo>
                      <a:pt x="713483" y="432558"/>
                    </a:lnTo>
                    <a:lnTo>
                      <a:pt x="708401" y="429065"/>
                    </a:lnTo>
                    <a:lnTo>
                      <a:pt x="703637" y="425254"/>
                    </a:lnTo>
                    <a:lnTo>
                      <a:pt x="698873" y="420807"/>
                    </a:lnTo>
                    <a:lnTo>
                      <a:pt x="693792" y="416361"/>
                    </a:lnTo>
                    <a:lnTo>
                      <a:pt x="689345" y="411915"/>
                    </a:lnTo>
                    <a:lnTo>
                      <a:pt x="685216" y="407151"/>
                    </a:lnTo>
                    <a:lnTo>
                      <a:pt x="681405" y="401752"/>
                    </a:lnTo>
                    <a:lnTo>
                      <a:pt x="677594" y="396670"/>
                    </a:lnTo>
                    <a:lnTo>
                      <a:pt x="674418" y="391589"/>
                    </a:lnTo>
                    <a:lnTo>
                      <a:pt x="671560" y="385872"/>
                    </a:lnTo>
                    <a:lnTo>
                      <a:pt x="668701" y="380473"/>
                    </a:lnTo>
                    <a:lnTo>
                      <a:pt x="666478" y="375074"/>
                    </a:lnTo>
                    <a:lnTo>
                      <a:pt x="664255" y="369040"/>
                    </a:lnTo>
                    <a:lnTo>
                      <a:pt x="662031" y="363323"/>
                    </a:lnTo>
                    <a:lnTo>
                      <a:pt x="660443" y="357607"/>
                    </a:lnTo>
                    <a:lnTo>
                      <a:pt x="659173" y="351573"/>
                    </a:lnTo>
                    <a:lnTo>
                      <a:pt x="658220" y="345856"/>
                    </a:lnTo>
                    <a:lnTo>
                      <a:pt x="657585" y="339822"/>
                    </a:lnTo>
                    <a:lnTo>
                      <a:pt x="657267" y="333470"/>
                    </a:lnTo>
                    <a:lnTo>
                      <a:pt x="656950" y="327753"/>
                    </a:lnTo>
                    <a:lnTo>
                      <a:pt x="657267" y="321719"/>
                    </a:lnTo>
                    <a:lnTo>
                      <a:pt x="657585" y="315685"/>
                    </a:lnTo>
                    <a:lnTo>
                      <a:pt x="658220" y="309651"/>
                    </a:lnTo>
                    <a:lnTo>
                      <a:pt x="659173" y="303934"/>
                    </a:lnTo>
                    <a:lnTo>
                      <a:pt x="660443" y="297582"/>
                    </a:lnTo>
                    <a:lnTo>
                      <a:pt x="662031" y="291866"/>
                    </a:lnTo>
                    <a:lnTo>
                      <a:pt x="664255" y="286149"/>
                    </a:lnTo>
                    <a:lnTo>
                      <a:pt x="666478" y="280432"/>
                    </a:lnTo>
                    <a:lnTo>
                      <a:pt x="668701" y="274716"/>
                    </a:lnTo>
                    <a:lnTo>
                      <a:pt x="671560" y="269317"/>
                    </a:lnTo>
                    <a:lnTo>
                      <a:pt x="674418" y="263918"/>
                    </a:lnTo>
                    <a:lnTo>
                      <a:pt x="677594" y="258519"/>
                    </a:lnTo>
                    <a:lnTo>
                      <a:pt x="681405" y="253437"/>
                    </a:lnTo>
                    <a:lnTo>
                      <a:pt x="685216" y="248356"/>
                    </a:lnTo>
                    <a:lnTo>
                      <a:pt x="689345" y="243592"/>
                    </a:lnTo>
                    <a:lnTo>
                      <a:pt x="693792" y="238828"/>
                    </a:lnTo>
                    <a:lnTo>
                      <a:pt x="813527" y="119096"/>
                    </a:lnTo>
                    <a:lnTo>
                      <a:pt x="821150" y="111792"/>
                    </a:lnTo>
                    <a:lnTo>
                      <a:pt x="828772" y="104805"/>
                    </a:lnTo>
                    <a:lnTo>
                      <a:pt x="836712" y="97818"/>
                    </a:lnTo>
                    <a:lnTo>
                      <a:pt x="844335" y="91148"/>
                    </a:lnTo>
                    <a:lnTo>
                      <a:pt x="852275" y="84797"/>
                    </a:lnTo>
                    <a:lnTo>
                      <a:pt x="860532" y="78762"/>
                    </a:lnTo>
                    <a:lnTo>
                      <a:pt x="868790" y="72728"/>
                    </a:lnTo>
                    <a:lnTo>
                      <a:pt x="877365" y="67012"/>
                    </a:lnTo>
                    <a:lnTo>
                      <a:pt x="885623" y="61613"/>
                    </a:lnTo>
                    <a:lnTo>
                      <a:pt x="894516" y="56214"/>
                    </a:lnTo>
                    <a:lnTo>
                      <a:pt x="903091" y="51450"/>
                    </a:lnTo>
                    <a:lnTo>
                      <a:pt x="911984" y="46686"/>
                    </a:lnTo>
                    <a:lnTo>
                      <a:pt x="920876" y="42240"/>
                    </a:lnTo>
                    <a:lnTo>
                      <a:pt x="929769" y="37793"/>
                    </a:lnTo>
                    <a:lnTo>
                      <a:pt x="938662" y="33665"/>
                    </a:lnTo>
                    <a:lnTo>
                      <a:pt x="948190" y="29854"/>
                    </a:lnTo>
                    <a:lnTo>
                      <a:pt x="957401" y="26360"/>
                    </a:lnTo>
                    <a:lnTo>
                      <a:pt x="966611" y="22867"/>
                    </a:lnTo>
                    <a:lnTo>
                      <a:pt x="976139" y="19691"/>
                    </a:lnTo>
                    <a:lnTo>
                      <a:pt x="985349" y="16832"/>
                    </a:lnTo>
                    <a:lnTo>
                      <a:pt x="994877" y="14292"/>
                    </a:lnTo>
                    <a:lnTo>
                      <a:pt x="1004088" y="11751"/>
                    </a:lnTo>
                    <a:lnTo>
                      <a:pt x="1013934" y="9528"/>
                    </a:lnTo>
                    <a:lnTo>
                      <a:pt x="1023462" y="7622"/>
                    </a:lnTo>
                    <a:lnTo>
                      <a:pt x="1032990" y="5717"/>
                    </a:lnTo>
                    <a:lnTo>
                      <a:pt x="1042518" y="4129"/>
                    </a:lnTo>
                    <a:lnTo>
                      <a:pt x="1052363" y="2858"/>
                    </a:lnTo>
                    <a:lnTo>
                      <a:pt x="1062209" y="1906"/>
                    </a:lnTo>
                    <a:lnTo>
                      <a:pt x="1071737" y="953"/>
                    </a:lnTo>
                    <a:lnTo>
                      <a:pt x="1081583" y="635"/>
                    </a:lnTo>
                    <a:lnTo>
                      <a:pt x="1091111" y="318"/>
                    </a:lnTo>
                    <a:lnTo>
                      <a:pt x="11009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4999" r="6049"/>
          <a:stretch>
            <a:fillRect/>
          </a:stretch>
        </p:blipFill>
        <p:spPr>
          <a:xfrm>
            <a:off x="0" y="1682496"/>
            <a:ext cx="4040888" cy="4184986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 userDrawn="1"/>
        </p:nvGrpSpPr>
        <p:grpSpPr>
          <a:xfrm>
            <a:off x="10800000" y="0"/>
            <a:ext cx="1200000" cy="980684"/>
            <a:chOff x="10566396" y="0"/>
            <a:chExt cx="1157171" cy="12609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3"/>
            <p:cNvSpPr/>
            <p:nvPr userDrawn="1"/>
          </p:nvSpPr>
          <p:spPr>
            <a:xfrm>
              <a:off x="10566396" y="0"/>
              <a:ext cx="1157171" cy="1260909"/>
            </a:xfrm>
            <a:custGeom>
              <a:avLst/>
              <a:gdLst>
                <a:gd name="connsiteX0" fmla="*/ 0 w 661307"/>
                <a:gd name="connsiteY0" fmla="*/ 0 h 726621"/>
                <a:gd name="connsiteX1" fmla="*/ 661307 w 661307"/>
                <a:gd name="connsiteY1" fmla="*/ 0 h 726621"/>
                <a:gd name="connsiteX2" fmla="*/ 661307 w 661307"/>
                <a:gd name="connsiteY2" fmla="*/ 726621 h 726621"/>
                <a:gd name="connsiteX3" fmla="*/ 0 w 661307"/>
                <a:gd name="connsiteY3" fmla="*/ 726621 h 726621"/>
                <a:gd name="connsiteX4" fmla="*/ 0 w 661307"/>
                <a:gd name="connsiteY4" fmla="*/ 0 h 726621"/>
                <a:gd name="connsiteX0-1" fmla="*/ 0 w 661307"/>
                <a:gd name="connsiteY0-2" fmla="*/ 0 h 726621"/>
                <a:gd name="connsiteX1-3" fmla="*/ 661307 w 661307"/>
                <a:gd name="connsiteY1-4" fmla="*/ 0 h 726621"/>
                <a:gd name="connsiteX2-5" fmla="*/ 661307 w 661307"/>
                <a:gd name="connsiteY2-6" fmla="*/ 726621 h 726621"/>
                <a:gd name="connsiteX3-7" fmla="*/ 326571 w 661307"/>
                <a:gd name="connsiteY3-8" fmla="*/ 718457 h 726621"/>
                <a:gd name="connsiteX4-9" fmla="*/ 0 w 661307"/>
                <a:gd name="connsiteY4-10" fmla="*/ 726621 h 726621"/>
                <a:gd name="connsiteX5" fmla="*/ 0 w 661307"/>
                <a:gd name="connsiteY5" fmla="*/ 0 h 726621"/>
                <a:gd name="connsiteX0-11" fmla="*/ 0 w 661307"/>
                <a:gd name="connsiteY0-12" fmla="*/ 0 h 898071"/>
                <a:gd name="connsiteX1-13" fmla="*/ 661307 w 661307"/>
                <a:gd name="connsiteY1-14" fmla="*/ 0 h 898071"/>
                <a:gd name="connsiteX2-15" fmla="*/ 661307 w 661307"/>
                <a:gd name="connsiteY2-16" fmla="*/ 726621 h 898071"/>
                <a:gd name="connsiteX3-17" fmla="*/ 351063 w 661307"/>
                <a:gd name="connsiteY3-18" fmla="*/ 898071 h 898071"/>
                <a:gd name="connsiteX4-19" fmla="*/ 0 w 661307"/>
                <a:gd name="connsiteY4-20" fmla="*/ 726621 h 898071"/>
                <a:gd name="connsiteX5-21" fmla="*/ 0 w 661307"/>
                <a:gd name="connsiteY5-22" fmla="*/ 0 h 898071"/>
                <a:gd name="connsiteX0-23" fmla="*/ 0 w 661307"/>
                <a:gd name="connsiteY0-24" fmla="*/ 0 h 898071"/>
                <a:gd name="connsiteX1-25" fmla="*/ 661307 w 661307"/>
                <a:gd name="connsiteY1-26" fmla="*/ 0 h 898071"/>
                <a:gd name="connsiteX2-27" fmla="*/ 661307 w 661307"/>
                <a:gd name="connsiteY2-28" fmla="*/ 726621 h 898071"/>
                <a:gd name="connsiteX3-29" fmla="*/ 318406 w 661307"/>
                <a:gd name="connsiteY3-30" fmla="*/ 898071 h 898071"/>
                <a:gd name="connsiteX4-31" fmla="*/ 0 w 661307"/>
                <a:gd name="connsiteY4-32" fmla="*/ 726621 h 898071"/>
                <a:gd name="connsiteX5-33" fmla="*/ 0 w 661307"/>
                <a:gd name="connsiteY5-34" fmla="*/ 0 h 898071"/>
                <a:gd name="connsiteX0-35" fmla="*/ 0 w 661307"/>
                <a:gd name="connsiteY0-36" fmla="*/ 0 h 898071"/>
                <a:gd name="connsiteX1-37" fmla="*/ 661307 w 661307"/>
                <a:gd name="connsiteY1-38" fmla="*/ 0 h 898071"/>
                <a:gd name="connsiteX2-39" fmla="*/ 661307 w 661307"/>
                <a:gd name="connsiteY2-40" fmla="*/ 726621 h 898071"/>
                <a:gd name="connsiteX3-41" fmla="*/ 310242 w 661307"/>
                <a:gd name="connsiteY3-42" fmla="*/ 898071 h 898071"/>
                <a:gd name="connsiteX4-43" fmla="*/ 0 w 661307"/>
                <a:gd name="connsiteY4-44" fmla="*/ 726621 h 898071"/>
                <a:gd name="connsiteX5-45" fmla="*/ 0 w 661307"/>
                <a:gd name="connsiteY5-46" fmla="*/ 0 h 898071"/>
                <a:gd name="connsiteX0-47" fmla="*/ 0 w 661307"/>
                <a:gd name="connsiteY0-48" fmla="*/ 0 h 898071"/>
                <a:gd name="connsiteX1-49" fmla="*/ 661307 w 661307"/>
                <a:gd name="connsiteY1-50" fmla="*/ 0 h 898071"/>
                <a:gd name="connsiteX2-51" fmla="*/ 661307 w 661307"/>
                <a:gd name="connsiteY2-52" fmla="*/ 726621 h 898071"/>
                <a:gd name="connsiteX3-53" fmla="*/ 331673 w 661307"/>
                <a:gd name="connsiteY3-54" fmla="*/ 898071 h 898071"/>
                <a:gd name="connsiteX4-55" fmla="*/ 0 w 661307"/>
                <a:gd name="connsiteY4-56" fmla="*/ 726621 h 898071"/>
                <a:gd name="connsiteX5-57" fmla="*/ 0 w 661307"/>
                <a:gd name="connsiteY5-58" fmla="*/ 0 h 8980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61307" h="898071">
                  <a:moveTo>
                    <a:pt x="0" y="0"/>
                  </a:moveTo>
                  <a:lnTo>
                    <a:pt x="661307" y="0"/>
                  </a:lnTo>
                  <a:lnTo>
                    <a:pt x="661307" y="726621"/>
                  </a:lnTo>
                  <a:lnTo>
                    <a:pt x="331673" y="898071"/>
                  </a:lnTo>
                  <a:lnTo>
                    <a:pt x="0" y="726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3"/>
            <p:cNvSpPr/>
            <p:nvPr userDrawn="1"/>
          </p:nvSpPr>
          <p:spPr>
            <a:xfrm>
              <a:off x="10643378" y="2528"/>
              <a:ext cx="1011114" cy="1181379"/>
            </a:xfrm>
            <a:custGeom>
              <a:avLst/>
              <a:gdLst>
                <a:gd name="connsiteX0" fmla="*/ 0 w 661307"/>
                <a:gd name="connsiteY0" fmla="*/ 0 h 726621"/>
                <a:gd name="connsiteX1" fmla="*/ 661307 w 661307"/>
                <a:gd name="connsiteY1" fmla="*/ 0 h 726621"/>
                <a:gd name="connsiteX2" fmla="*/ 661307 w 661307"/>
                <a:gd name="connsiteY2" fmla="*/ 726621 h 726621"/>
                <a:gd name="connsiteX3" fmla="*/ 0 w 661307"/>
                <a:gd name="connsiteY3" fmla="*/ 726621 h 726621"/>
                <a:gd name="connsiteX4" fmla="*/ 0 w 661307"/>
                <a:gd name="connsiteY4" fmla="*/ 0 h 726621"/>
                <a:gd name="connsiteX0-1" fmla="*/ 0 w 661307"/>
                <a:gd name="connsiteY0-2" fmla="*/ 0 h 726621"/>
                <a:gd name="connsiteX1-3" fmla="*/ 661307 w 661307"/>
                <a:gd name="connsiteY1-4" fmla="*/ 0 h 726621"/>
                <a:gd name="connsiteX2-5" fmla="*/ 661307 w 661307"/>
                <a:gd name="connsiteY2-6" fmla="*/ 726621 h 726621"/>
                <a:gd name="connsiteX3-7" fmla="*/ 326571 w 661307"/>
                <a:gd name="connsiteY3-8" fmla="*/ 718457 h 726621"/>
                <a:gd name="connsiteX4-9" fmla="*/ 0 w 661307"/>
                <a:gd name="connsiteY4-10" fmla="*/ 726621 h 726621"/>
                <a:gd name="connsiteX5" fmla="*/ 0 w 661307"/>
                <a:gd name="connsiteY5" fmla="*/ 0 h 726621"/>
                <a:gd name="connsiteX0-11" fmla="*/ 0 w 661307"/>
                <a:gd name="connsiteY0-12" fmla="*/ 0 h 898071"/>
                <a:gd name="connsiteX1-13" fmla="*/ 661307 w 661307"/>
                <a:gd name="connsiteY1-14" fmla="*/ 0 h 898071"/>
                <a:gd name="connsiteX2-15" fmla="*/ 661307 w 661307"/>
                <a:gd name="connsiteY2-16" fmla="*/ 726621 h 898071"/>
                <a:gd name="connsiteX3-17" fmla="*/ 351063 w 661307"/>
                <a:gd name="connsiteY3-18" fmla="*/ 898071 h 898071"/>
                <a:gd name="connsiteX4-19" fmla="*/ 0 w 661307"/>
                <a:gd name="connsiteY4-20" fmla="*/ 726621 h 898071"/>
                <a:gd name="connsiteX5-21" fmla="*/ 0 w 661307"/>
                <a:gd name="connsiteY5-22" fmla="*/ 0 h 898071"/>
                <a:gd name="connsiteX0-23" fmla="*/ 0 w 661307"/>
                <a:gd name="connsiteY0-24" fmla="*/ 0 h 898071"/>
                <a:gd name="connsiteX1-25" fmla="*/ 661307 w 661307"/>
                <a:gd name="connsiteY1-26" fmla="*/ 0 h 898071"/>
                <a:gd name="connsiteX2-27" fmla="*/ 661307 w 661307"/>
                <a:gd name="connsiteY2-28" fmla="*/ 726621 h 898071"/>
                <a:gd name="connsiteX3-29" fmla="*/ 318406 w 661307"/>
                <a:gd name="connsiteY3-30" fmla="*/ 898071 h 898071"/>
                <a:gd name="connsiteX4-31" fmla="*/ 0 w 661307"/>
                <a:gd name="connsiteY4-32" fmla="*/ 726621 h 898071"/>
                <a:gd name="connsiteX5-33" fmla="*/ 0 w 661307"/>
                <a:gd name="connsiteY5-34" fmla="*/ 0 h 898071"/>
                <a:gd name="connsiteX0-35" fmla="*/ 0 w 661307"/>
                <a:gd name="connsiteY0-36" fmla="*/ 0 h 898071"/>
                <a:gd name="connsiteX1-37" fmla="*/ 661307 w 661307"/>
                <a:gd name="connsiteY1-38" fmla="*/ 0 h 898071"/>
                <a:gd name="connsiteX2-39" fmla="*/ 661307 w 661307"/>
                <a:gd name="connsiteY2-40" fmla="*/ 726621 h 898071"/>
                <a:gd name="connsiteX3-41" fmla="*/ 310242 w 661307"/>
                <a:gd name="connsiteY3-42" fmla="*/ 898071 h 898071"/>
                <a:gd name="connsiteX4-43" fmla="*/ 0 w 661307"/>
                <a:gd name="connsiteY4-44" fmla="*/ 726621 h 898071"/>
                <a:gd name="connsiteX5-45" fmla="*/ 0 w 661307"/>
                <a:gd name="connsiteY5-46" fmla="*/ 0 h 898071"/>
                <a:gd name="connsiteX0-47" fmla="*/ 0 w 661307"/>
                <a:gd name="connsiteY0-48" fmla="*/ 0 h 898071"/>
                <a:gd name="connsiteX1-49" fmla="*/ 661307 w 661307"/>
                <a:gd name="connsiteY1-50" fmla="*/ 0 h 898071"/>
                <a:gd name="connsiteX2-51" fmla="*/ 661307 w 661307"/>
                <a:gd name="connsiteY2-52" fmla="*/ 726621 h 898071"/>
                <a:gd name="connsiteX3-53" fmla="*/ 331673 w 661307"/>
                <a:gd name="connsiteY3-54" fmla="*/ 898071 h 898071"/>
                <a:gd name="connsiteX4-55" fmla="*/ 0 w 661307"/>
                <a:gd name="connsiteY4-56" fmla="*/ 726621 h 898071"/>
                <a:gd name="connsiteX5-57" fmla="*/ 0 w 661307"/>
                <a:gd name="connsiteY5-58" fmla="*/ 0 h 8980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61307" h="898071">
                  <a:moveTo>
                    <a:pt x="0" y="0"/>
                  </a:moveTo>
                  <a:lnTo>
                    <a:pt x="661307" y="0"/>
                  </a:lnTo>
                  <a:lnTo>
                    <a:pt x="661307" y="726621"/>
                  </a:lnTo>
                  <a:lnTo>
                    <a:pt x="331673" y="898071"/>
                  </a:lnTo>
                  <a:lnTo>
                    <a:pt x="0" y="726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57AE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39" r="87942"/>
            <a:stretch>
              <a:fillRect/>
            </a:stretch>
          </p:blipFill>
          <p:spPr>
            <a:xfrm>
              <a:off x="10684090" y="119170"/>
              <a:ext cx="921787" cy="9480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7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50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17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slideLayout" Target="../slideLayouts/slideLayout50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tags" Target="../tags/tag66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tags" Target="../tags/tag6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8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ursera.com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www.pmphmooc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erya.mooc.chaoxing.com/" TargetMode="External"/><Relationship Id="rId5" Type="http://schemas.openxmlformats.org/officeDocument/2006/relationships/hyperlink" Target="http://www.xueyinonline.com/" TargetMode="External"/><Relationship Id="rId4" Type="http://schemas.openxmlformats.org/officeDocument/2006/relationships/hyperlink" Target="http://www.xuetangx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hyperlink" Target="mailto:gmz120@xjtu.edu.c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0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18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56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4" r="23326" b="24977"/>
          <a:stretch>
            <a:fillRect/>
          </a:stretch>
        </p:blipFill>
        <p:spPr bwMode="auto">
          <a:xfrm>
            <a:off x="9051925" y="4067592"/>
            <a:ext cx="314007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68615" y="4895378"/>
            <a:ext cx="6254770" cy="1355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127000" algn="ctr">
              <a:lnSpc>
                <a:spcPct val="120000"/>
              </a:lnSpc>
            </a:pPr>
            <a:r>
              <a:rPr lang="zh-CN" altLang="en-US" sz="3600" b="1" kern="10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汇报人：郑庆华</a:t>
            </a:r>
            <a:endParaRPr lang="en-US" altLang="zh-CN" sz="3600" b="1" kern="100" smtClean="0">
              <a:solidFill>
                <a:srgbClr val="1557AE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indent="127000" algn="ctr">
              <a:lnSpc>
                <a:spcPct val="120000"/>
              </a:lnSpc>
            </a:pPr>
            <a:r>
              <a:rPr lang="en-US" altLang="zh-CN" sz="3600" b="1" kern="10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2020</a:t>
            </a:r>
            <a:r>
              <a:rPr lang="zh-CN" altLang="en-US" sz="3600" b="1" kern="10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sz="3600" b="1" kern="10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3600" b="1" kern="10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3600" b="1" kern="10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3600" b="1" kern="10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日</a:t>
            </a:r>
            <a:endParaRPr lang="zh-CN" altLang="zh-CN" sz="3600" b="1" kern="100" dirty="0">
              <a:solidFill>
                <a:srgbClr val="1557AE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6" y="140818"/>
            <a:ext cx="3428593" cy="10850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24001" y="2183197"/>
            <a:ext cx="9211377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127000" algn="ctr"/>
            <a:r>
              <a:rPr lang="zh-CN" altLang="en-US" sz="5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开学阶段教学工作安排</a:t>
            </a:r>
            <a:endParaRPr lang="en-US" altLang="zh-CN" sz="54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579416"/>
            <a:ext cx="12192000" cy="2134618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0" algn="ctr">
              <a:lnSpc>
                <a:spcPct val="150000"/>
              </a:lnSpc>
            </a:pPr>
            <a:r>
              <a:rPr lang="zh-CN" altLang="en-US" sz="4800" b="1" kern="1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做好疫情防控，线上线下</a:t>
            </a:r>
            <a:r>
              <a:rPr lang="zh-CN" altLang="en-US" sz="4800" b="1" kern="100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同步</a:t>
            </a:r>
            <a:endParaRPr lang="en-US" altLang="zh-CN" sz="4800" b="1" kern="100" smtClean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127000" algn="ctr">
              <a:lnSpc>
                <a:spcPct val="150000"/>
              </a:lnSpc>
            </a:pPr>
            <a:r>
              <a:rPr lang="zh-CN" altLang="en-US" sz="4800" b="1" kern="100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稳定教学秩序，保证培养质量</a:t>
            </a:r>
            <a:endParaRPr lang="en-US" altLang="zh-CN" sz="4800" b="1" kern="100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4095" y="210005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9344" y="964383"/>
            <a:ext cx="554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“大学物理</a:t>
            </a:r>
            <a:r>
              <a:rPr lang="en-US" altLang="zh-CN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II”</a:t>
            </a: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32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例）</a:t>
            </a:r>
            <a:r>
              <a:rPr lang="en-US" altLang="zh-CN" sz="32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32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350149" y="2013308"/>
          <a:ext cx="11196000" cy="450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1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2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5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4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班级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上课时间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原教学计划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在线直播教学安排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班数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endParaRPr lang="en-US" altLang="zh-CN" sz="2000" b="1" i="0" u="none" strike="noStrike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 fontAlgn="ctr"/>
                      <a:r>
                        <a:rPr lang="zh-CN" altLang="en-US" sz="2000" b="1" i="0" u="none" strike="noStrike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班数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主讲老师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辅导教师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助教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线上直播授课</a:t>
                      </a:r>
                      <a:endParaRPr kumimoji="0" lang="zh-CN" altLang="en-US" sz="2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在线答疑、考核</a:t>
                      </a:r>
                      <a:endParaRPr kumimoji="0" lang="zh-CN" altLang="en-US" sz="2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在线</a:t>
                      </a:r>
                      <a:r>
                        <a:rPr kumimoji="0" lang="zh-CN" altLang="en-US" sz="20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批改作业</a:t>
                      </a:r>
                      <a:endParaRPr kumimoji="0" lang="zh-CN" altLang="en-US" sz="2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5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电类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星期二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  <a:endParaRPr lang="en-US" altLang="zh-CN" sz="2000" b="1" kern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星期四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56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  <a:endParaRPr lang="zh-CN" altLang="en-US" sz="2000" b="1" kern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1004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田蓬勃、蒋臣威、刘萍</a:t>
                      </a:r>
                      <a:endParaRPr kumimoji="0" lang="zh-CN" alt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栗建兴</a:t>
                      </a:r>
                      <a:r>
                        <a:rPr kumimoji="0" lang="zh-CN" alt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高博</a:t>
                      </a:r>
                      <a:r>
                        <a:rPr kumimoji="0" lang="zh-CN" alt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李剑</a:t>
                      </a:r>
                      <a:endParaRPr kumimoji="0" lang="zh-CN" alt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冯建华、郭任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窦振科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韩莉莉、韩宇祥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贾许博、柯伟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、李雅琪、马步博、潘楚荣、秦巧英、高雪艳</a:t>
                      </a:r>
                      <a:endParaRPr kumimoji="0" lang="zh-CN" alt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机类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星期二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56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  <a:endParaRPr lang="en-US" altLang="zh-CN" sz="2000" b="1" kern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星期四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1142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徐忠锋</a:t>
                      </a:r>
                      <a:r>
                        <a:rPr kumimoji="0" lang="zh-CN" alt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方爱平</a:t>
                      </a:r>
                      <a:r>
                        <a:rPr kumimoji="0" lang="zh-CN" alt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刘丹东</a:t>
                      </a:r>
                      <a:endParaRPr kumimoji="0" lang="zh-CN" alt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肖国宏、喻有理、李广良、伍叶龙</a:t>
                      </a:r>
                      <a:endParaRPr kumimoji="0" lang="zh-CN" alt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成杨琴、丁丽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申鹏、王佳乐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王文睿、王啸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王宇、徐慧敏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薛坤、燕鑫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杨爱芹、杨梦瑶</a:t>
                      </a:r>
                      <a:r>
                        <a:rPr kumimoji="0" lang="zh-CN" altLang="en-US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张世政、张艳宁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计算机、数学试验班</a:t>
                      </a:r>
                      <a:endParaRPr kumimoji="0" lang="zh-CN" altLang="en-US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星期二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56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  <a:endParaRPr lang="en-US" altLang="zh-CN" sz="2000" b="1" kern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星期四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182</a:t>
                      </a:r>
                      <a:endParaRPr lang="zh-CN" altLang="en-US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钱学森试验班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星期三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  <a:endParaRPr lang="en-US" altLang="zh-CN" sz="2000" b="1" kern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星期五</a:t>
                      </a:r>
                      <a:r>
                        <a:rPr lang="en-US" altLang="zh-CN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34</a:t>
                      </a:r>
                      <a:r>
                        <a:rPr lang="zh-CN" altLang="en-US" sz="2000" b="1" kern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节</a:t>
                      </a:r>
                      <a:endParaRPr lang="zh-CN" altLang="en-US" sz="2000" b="1" kern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176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 b="1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王小力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陈海霞</a:t>
                      </a:r>
                      <a:endParaRPr kumimoji="0" lang="zh-CN" alt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zh-CN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常彦龙、车军伟</a:t>
                      </a:r>
                      <a:endParaRPr kumimoji="0" lang="zh-CN" alt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kern="0" dirty="0" smtClean="0">
                          <a:solidFill>
                            <a:srgbClr val="1557AE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  <a:r>
                        <a:rPr lang="zh-CN" altLang="en-US" sz="2000" b="0" i="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rgbClr val="1557AE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18</a:t>
                      </a:r>
                      <a:endParaRPr lang="en-US" altLang="zh-CN" sz="2000" b="1" kern="0" dirty="0">
                        <a:solidFill>
                          <a:srgbClr val="1557AE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rgbClr val="1557AE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2504</a:t>
                      </a:r>
                      <a:r>
                        <a:rPr lang="zh-CN" altLang="en-US" sz="2000" b="1" kern="0" dirty="0">
                          <a:solidFill>
                            <a:srgbClr val="1557AE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kern="0" dirty="0" smtClean="0">
                          <a:solidFill>
                            <a:srgbClr val="1557AE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CN" altLang="en-US" sz="2000" b="1" kern="0" dirty="0">
                          <a:solidFill>
                            <a:srgbClr val="1557AE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1027104" y="1521182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400" b="1" kern="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</a:t>
            </a:r>
            <a:r>
              <a:rPr lang="zh-CN" altLang="en-US" sz="2400" b="1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方式：</a:t>
            </a:r>
            <a:r>
              <a:rPr lang="zh-CN" altLang="en-US" sz="24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依托雨课堂在线直播         </a:t>
            </a:r>
            <a:r>
              <a:rPr lang="zh-CN" altLang="en-US" sz="2400" b="1" kern="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上课时间：</a:t>
            </a:r>
            <a:r>
              <a:rPr lang="zh-CN" altLang="en-US" sz="24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原计划时间不变</a:t>
            </a:r>
            <a:endParaRPr lang="en-US" altLang="zh-CN" sz="2400" b="1" kern="0" dirty="0" smtClean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7355" y="227693"/>
            <a:ext cx="1086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：课程教学</a:t>
            </a:r>
            <a:endParaRPr lang="zh-CN" altLang="en-US" sz="40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0765" y="1047533"/>
            <a:ext cx="7601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【4.</a:t>
            </a:r>
            <a:r>
              <a:rPr lang="zh-CN" altLang="en-US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教师怎样顺利上好一门线上课程？</a:t>
            </a:r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32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14095" y="1693367"/>
            <a:ext cx="11969363" cy="4810181"/>
            <a:chOff x="215900" y="1270580"/>
            <a:chExt cx="11969363" cy="4810181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>
              <a:off x="224368" y="3711787"/>
              <a:ext cx="11571393" cy="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 flipH="1">
              <a:off x="5867231" y="3617272"/>
              <a:ext cx="188259" cy="188259"/>
            </a:xfrm>
            <a:prstGeom prst="ellipse">
              <a:avLst/>
            </a:prstGeom>
            <a:solidFill>
              <a:srgbClr val="79B6D3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3"/>
              </p:custDataLst>
            </p:nvPr>
          </p:nvSpPr>
          <p:spPr>
            <a:xfrm flipH="1">
              <a:off x="5536566" y="3909889"/>
              <a:ext cx="833719" cy="833719"/>
            </a:xfrm>
            <a:prstGeom prst="ellipse">
              <a:avLst/>
            </a:prstGeom>
            <a:solidFill>
              <a:srgbClr val="79B6D3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5536564" y="3908774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 flipH="1">
              <a:off x="2615733" y="3617272"/>
              <a:ext cx="188259" cy="188259"/>
            </a:xfrm>
            <a:prstGeom prst="ellipse">
              <a:avLst/>
            </a:prstGeom>
            <a:solidFill>
              <a:srgbClr val="8590CA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 flipH="1">
              <a:off x="2293005" y="3909889"/>
              <a:ext cx="833719" cy="833719"/>
            </a:xfrm>
            <a:prstGeom prst="ellipse">
              <a:avLst/>
            </a:prstGeom>
            <a:solidFill>
              <a:srgbClr val="8590CA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2293003" y="3908774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 flipH="1">
              <a:off x="4249236" y="3617272"/>
              <a:ext cx="188259" cy="188259"/>
            </a:xfrm>
            <a:prstGeom prst="ellipse">
              <a:avLst/>
            </a:prstGeom>
            <a:solidFill>
              <a:srgbClr val="8EAADC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 flipH="1">
              <a:off x="3926506" y="2657825"/>
              <a:ext cx="833719" cy="833719"/>
            </a:xfrm>
            <a:prstGeom prst="ellipse">
              <a:avLst/>
            </a:prstGeom>
            <a:solidFill>
              <a:srgbClr val="8EAADC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3926505" y="2656710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 flipH="1">
              <a:off x="1157668" y="3617272"/>
              <a:ext cx="188259" cy="1882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 flipH="1">
              <a:off x="834938" y="2657825"/>
              <a:ext cx="833719" cy="8337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834937" y="2656710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4"/>
              </p:custDataLst>
            </p:nvPr>
          </p:nvSpPr>
          <p:spPr>
            <a:xfrm flipH="1">
              <a:off x="7451753" y="3617272"/>
              <a:ext cx="188259" cy="18825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5"/>
              </p:custDataLst>
            </p:nvPr>
          </p:nvSpPr>
          <p:spPr>
            <a:xfrm flipH="1">
              <a:off x="7129023" y="2657825"/>
              <a:ext cx="833719" cy="83371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6"/>
              </p:custDataLst>
            </p:nvPr>
          </p:nvSpPr>
          <p:spPr>
            <a:xfrm>
              <a:off x="7129021" y="2656710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7"/>
              </p:custDataLst>
            </p:nvPr>
          </p:nvSpPr>
          <p:spPr>
            <a:xfrm flipH="1">
              <a:off x="8921313" y="3617272"/>
              <a:ext cx="188259" cy="188259"/>
            </a:xfrm>
            <a:prstGeom prst="ellipse">
              <a:avLst/>
            </a:prstGeom>
            <a:solidFill>
              <a:srgbClr val="6BC0A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8"/>
              </p:custDataLst>
            </p:nvPr>
          </p:nvSpPr>
          <p:spPr>
            <a:xfrm flipH="1">
              <a:off x="8590649" y="3909889"/>
              <a:ext cx="833719" cy="833719"/>
            </a:xfrm>
            <a:prstGeom prst="ellipse">
              <a:avLst/>
            </a:prstGeom>
            <a:solidFill>
              <a:srgbClr val="6BC0A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8590648" y="3908774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20"/>
              </p:custDataLst>
            </p:nvPr>
          </p:nvSpPr>
          <p:spPr>
            <a:xfrm>
              <a:off x="3042391" y="3991775"/>
              <a:ext cx="2601948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线上建课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291797" y="3991775"/>
              <a:ext cx="1920000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开课培训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22"/>
              </p:custDataLst>
            </p:nvPr>
          </p:nvSpPr>
          <p:spPr>
            <a:xfrm>
              <a:off x="6258455" y="3982884"/>
              <a:ext cx="2601948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开课检查</a:t>
              </a:r>
            </a:p>
          </p:txBody>
        </p:sp>
        <p:sp>
          <p:nvSpPr>
            <p:cNvPr id="25" name="文本框 24"/>
            <p:cNvSpPr txBox="1"/>
            <p:nvPr>
              <p:custDataLst>
                <p:tags r:id="rId23"/>
              </p:custDataLst>
            </p:nvPr>
          </p:nvSpPr>
          <p:spPr>
            <a:xfrm>
              <a:off x="4838700" y="1990513"/>
              <a:ext cx="224599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直播演练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24"/>
              </p:custDataLst>
            </p:nvPr>
          </p:nvSpPr>
          <p:spPr>
            <a:xfrm>
              <a:off x="5159000" y="2448394"/>
              <a:ext cx="1514686" cy="10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algn="ctr">
                <a:defRPr sz="1400"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600" spc="200" smtClean="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在</a:t>
              </a:r>
              <a:r>
                <a:rPr lang="zh-CN" altLang="en-US" sz="1600" spc="200" dirty="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正式开课前</a:t>
              </a:r>
              <a:r>
                <a:rPr lang="zh-CN" altLang="en-US"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须</a:t>
              </a:r>
              <a:r>
                <a:rPr lang="zh-CN" altLang="en-US" sz="1600" spc="200" smtClean="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通过直播</a:t>
              </a:r>
              <a:r>
                <a:rPr lang="zh-CN" altLang="en-US" sz="1600" spc="200" dirty="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演练</a:t>
              </a:r>
              <a:r>
                <a:rPr lang="zh-CN" altLang="en-US"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，</a:t>
              </a:r>
              <a:r>
                <a:rPr lang="zh-CN" altLang="en-US" sz="1600" spc="200" smtClean="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熟悉相关</a:t>
              </a:r>
              <a:r>
                <a:rPr lang="zh-CN" altLang="en-US" sz="1600" spc="200" dirty="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操作</a:t>
              </a:r>
            </a:p>
          </p:txBody>
        </p:sp>
        <p:sp>
          <p:nvSpPr>
            <p:cNvPr id="27" name="文本框 26"/>
            <p:cNvSpPr txBox="1"/>
            <p:nvPr>
              <p:custDataLst>
                <p:tags r:id="rId25"/>
              </p:custDataLst>
            </p:nvPr>
          </p:nvSpPr>
          <p:spPr>
            <a:xfrm>
              <a:off x="1586865" y="1990513"/>
              <a:ext cx="224599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教学设计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26"/>
              </p:custDataLst>
            </p:nvPr>
          </p:nvSpPr>
          <p:spPr>
            <a:xfrm>
              <a:off x="1819487" y="2441787"/>
              <a:ext cx="1926167" cy="10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>
                  <a:sym typeface="Arial" panose="020B0604020202020204" pitchFamily="34" charset="0"/>
                </a:rPr>
                <a:t>教学内容、知识体系的</a:t>
              </a:r>
              <a:r>
                <a:rPr lang="en-US" altLang="zh-CN">
                  <a:sym typeface="Arial" panose="020B0604020202020204" pitchFamily="34" charset="0"/>
                </a:rPr>
                <a:t>PPT</a:t>
              </a:r>
              <a:r>
                <a:rPr lang="zh-CN" altLang="en-US">
                  <a:sym typeface="Arial" panose="020B0604020202020204" pitchFamily="34" charset="0"/>
                </a:rPr>
                <a:t>制作设计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27"/>
              </p:custDataLst>
            </p:nvPr>
          </p:nvSpPr>
          <p:spPr>
            <a:xfrm>
              <a:off x="7864264" y="1981624"/>
              <a:ext cx="224599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直播授课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28"/>
              </p:custDataLst>
            </p:nvPr>
          </p:nvSpPr>
          <p:spPr>
            <a:xfrm>
              <a:off x="7962901" y="2441787"/>
              <a:ext cx="1971887" cy="117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>
                  <a:sym typeface="Arial" panose="020B0604020202020204" pitchFamily="34" charset="0"/>
                </a:rPr>
                <a:t>借助</a:t>
              </a:r>
              <a:r>
                <a:rPr lang="zh-CN" altLang="en-US" dirty="0">
                  <a:sym typeface="Arial" panose="020B0604020202020204" pitchFamily="34" charset="0"/>
                </a:rPr>
                <a:t>平台工具进行考勤、课堂互动，以保证</a:t>
              </a:r>
              <a:r>
                <a:rPr lang="zh-CN" altLang="en-US">
                  <a:sym typeface="Arial" panose="020B0604020202020204" pitchFamily="34" charset="0"/>
                </a:rPr>
                <a:t>授课</a:t>
              </a:r>
              <a:r>
                <a:rPr lang="zh-CN" altLang="en-US" smtClean="0">
                  <a:sym typeface="Arial" panose="020B0604020202020204" pitchFamily="34" charset="0"/>
                </a:rPr>
                <a:t>质量。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9"/>
              </p:custDataLst>
            </p:nvPr>
          </p:nvSpPr>
          <p:spPr>
            <a:xfrm>
              <a:off x="3220721" y="4466167"/>
              <a:ext cx="2246207" cy="115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教师在思源学堂建课，</a:t>
              </a:r>
              <a:r>
                <a:rPr lang="zh-CN" altLang="en-US" dirty="0" smtClean="0">
                  <a:sym typeface="Arial" panose="020B0604020202020204" pitchFamily="34" charset="0"/>
                </a:rPr>
                <a:t>发布课程</a:t>
              </a:r>
              <a:r>
                <a:rPr lang="zh-CN" altLang="en-US" dirty="0">
                  <a:sym typeface="Arial" panose="020B0604020202020204" pitchFamily="34" charset="0"/>
                </a:rPr>
                <a:t>大纲</a:t>
              </a:r>
              <a:r>
                <a:rPr lang="zh-CN" altLang="en-US" dirty="0" smtClean="0">
                  <a:sym typeface="Arial" panose="020B0604020202020204" pitchFamily="34" charset="0"/>
                </a:rPr>
                <a:t>，教学</a:t>
              </a:r>
              <a:r>
                <a:rPr lang="zh-CN" altLang="en-US" dirty="0">
                  <a:sym typeface="Arial" panose="020B0604020202020204" pitchFamily="34" charset="0"/>
                </a:rPr>
                <a:t>计划，预习资料，作业，考试</a:t>
              </a:r>
              <a:r>
                <a:rPr lang="zh-CN" altLang="en-US" dirty="0" smtClean="0">
                  <a:sym typeface="Arial" panose="020B0604020202020204" pitchFamily="34" charset="0"/>
                </a:rPr>
                <a:t>等。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30"/>
              </p:custDataLst>
            </p:nvPr>
          </p:nvSpPr>
          <p:spPr>
            <a:xfrm>
              <a:off x="291254" y="4548055"/>
              <a:ext cx="2280681" cy="38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>
                  <a:sym typeface="Arial" panose="020B0604020202020204" pitchFamily="34" charset="0"/>
                </a:rPr>
                <a:t>提前感受，掌握方法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31"/>
              </p:custDataLst>
            </p:nvPr>
          </p:nvSpPr>
          <p:spPr>
            <a:xfrm>
              <a:off x="6870700" y="4466168"/>
              <a:ext cx="1811867" cy="161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每次线</a:t>
              </a:r>
              <a:r>
                <a:rPr lang="zh-CN" altLang="en-US">
                  <a:sym typeface="Arial" panose="020B0604020202020204" pitchFamily="34" charset="0"/>
                </a:rPr>
                <a:t>上直播前</a:t>
              </a:r>
              <a:r>
                <a:rPr lang="zh-CN" altLang="en-US" dirty="0">
                  <a:sym typeface="Arial" panose="020B0604020202020204" pitchFamily="34" charset="0"/>
                </a:rPr>
                <a:t>，教师</a:t>
              </a:r>
              <a:r>
                <a:rPr lang="zh-CN" altLang="en-US">
                  <a:sym typeface="Arial" panose="020B0604020202020204" pitchFamily="34" charset="0"/>
                </a:rPr>
                <a:t>须提前</a:t>
              </a:r>
              <a:r>
                <a:rPr lang="en-US" altLang="zh-CN">
                  <a:sym typeface="Arial" panose="020B0604020202020204" pitchFamily="34" charset="0"/>
                </a:rPr>
                <a:t>20</a:t>
              </a:r>
              <a:r>
                <a:rPr lang="zh-CN" altLang="en-US">
                  <a:sym typeface="Arial" panose="020B0604020202020204" pitchFamily="34" charset="0"/>
                </a:rPr>
                <a:t>分钟进行</a:t>
              </a:r>
              <a:r>
                <a:rPr lang="zh-CN" altLang="en-US" dirty="0">
                  <a:sym typeface="Arial" panose="020B0604020202020204" pitchFamily="34" charset="0"/>
                </a:rPr>
                <a:t>开课检查，</a:t>
              </a:r>
              <a:r>
                <a:rPr lang="zh-CN" altLang="en-US">
                  <a:sym typeface="Arial" panose="020B0604020202020204" pitchFamily="34" charset="0"/>
                </a:rPr>
                <a:t>确保按时开课</a:t>
              </a:r>
              <a:r>
                <a:rPr lang="zh-CN" altLang="en-US" dirty="0"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34" name="椭圆 33"/>
            <p:cNvSpPr/>
            <p:nvPr>
              <p:custDataLst>
                <p:tags r:id="rId32"/>
              </p:custDataLst>
            </p:nvPr>
          </p:nvSpPr>
          <p:spPr>
            <a:xfrm flipH="1">
              <a:off x="10790160" y="3617272"/>
              <a:ext cx="188259" cy="18825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33"/>
              </p:custDataLst>
            </p:nvPr>
          </p:nvSpPr>
          <p:spPr>
            <a:xfrm>
              <a:off x="10467428" y="2656710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2016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34"/>
              </p:custDataLst>
            </p:nvPr>
          </p:nvSpPr>
          <p:spPr>
            <a:xfrm>
              <a:off x="9583315" y="3982884"/>
              <a:ext cx="2601948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课后管理</a:t>
              </a:r>
            </a:p>
          </p:txBody>
        </p:sp>
        <p:sp>
          <p:nvSpPr>
            <p:cNvPr id="37" name="文本框 36"/>
            <p:cNvSpPr txBox="1"/>
            <p:nvPr>
              <p:custDataLst>
                <p:tags r:id="rId35"/>
              </p:custDataLst>
            </p:nvPr>
          </p:nvSpPr>
          <p:spPr>
            <a:xfrm>
              <a:off x="10056707" y="4407173"/>
              <a:ext cx="1855893" cy="133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smtClean="0">
                  <a:sym typeface="Arial" panose="020B0604020202020204" pitchFamily="34" charset="0"/>
                </a:rPr>
                <a:t>线</a:t>
              </a:r>
              <a:r>
                <a:rPr lang="zh-CN" altLang="en-US" dirty="0">
                  <a:sym typeface="Arial" panose="020B0604020202020204" pitchFamily="34" charset="0"/>
                </a:rPr>
                <a:t>上布置并批改作业，在论坛开展</a:t>
              </a:r>
              <a:r>
                <a:rPr lang="zh-CN" altLang="en-US">
                  <a:sym typeface="Arial" panose="020B0604020202020204" pitchFamily="34" charset="0"/>
                </a:rPr>
                <a:t>答疑</a:t>
              </a:r>
              <a:r>
                <a:rPr lang="zh-CN" altLang="en-US" smtClean="0">
                  <a:sym typeface="Arial" panose="020B0604020202020204" pitchFamily="34" charset="0"/>
                </a:rPr>
                <a:t>，在线测验</a:t>
              </a:r>
              <a:r>
                <a:rPr lang="zh-CN" altLang="en-US">
                  <a:sym typeface="Arial" panose="020B0604020202020204" pitchFamily="34" charset="0"/>
                </a:rPr>
                <a:t>，</a:t>
              </a:r>
              <a:r>
                <a:rPr lang="zh-CN" altLang="en-US" smtClean="0">
                  <a:sym typeface="Arial" panose="020B0604020202020204" pitchFamily="34" charset="0"/>
                </a:rPr>
                <a:t>发布成绩。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36"/>
              </p:custDataLst>
            </p:nvPr>
          </p:nvSpPr>
          <p:spPr>
            <a:xfrm flipH="1">
              <a:off x="10467430" y="2656978"/>
              <a:ext cx="833719" cy="83371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37"/>
              </p:custDataLst>
            </p:nvPr>
          </p:nvSpPr>
          <p:spPr>
            <a:xfrm>
              <a:off x="10467428" y="2655863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15900" y="1845735"/>
              <a:ext cx="6587067" cy="4092950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1" name="矩形 40"/>
            <p:cNvSpPr/>
            <p:nvPr/>
          </p:nvSpPr>
          <p:spPr>
            <a:xfrm>
              <a:off x="6802967" y="1845734"/>
              <a:ext cx="3130973" cy="4092951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矩形 41"/>
            <p:cNvSpPr/>
            <p:nvPr/>
          </p:nvSpPr>
          <p:spPr>
            <a:xfrm>
              <a:off x="9934787" y="1845734"/>
              <a:ext cx="1855047" cy="4092951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965315" y="1270580"/>
              <a:ext cx="86754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b="1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64264" y="1312764"/>
              <a:ext cx="91457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467428" y="1289216"/>
              <a:ext cx="86754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b="1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</a:t>
              </a:r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6951407" y="75326"/>
            <a:ext cx="5226054" cy="643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业务咨询：顾</a:t>
            </a:r>
            <a:r>
              <a:rPr lang="zh-CN" altLang="en-US" b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敏哲，</a:t>
            </a:r>
            <a:r>
              <a:rPr lang="en-US" altLang="zh-CN" b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82665422</a:t>
            </a:r>
            <a:r>
              <a:rPr lang="zh-CN" altLang="en-US" b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15991266987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gmz120@xjtu.edu.cn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4095" y="210005"/>
            <a:ext cx="629425" cy="682973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1327356" y="227693"/>
            <a:ext cx="5624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：课程教学</a:t>
            </a:r>
            <a:endParaRPr lang="zh-CN" altLang="en-US" sz="40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5770" y="1013318"/>
            <a:ext cx="6777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kern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【5. </a:t>
            </a:r>
            <a:r>
              <a:rPr lang="zh-CN" altLang="en-US" sz="3200" b="1" kern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同学们怎样在线学好一门课？</a:t>
            </a:r>
            <a:r>
              <a:rPr lang="en-US" altLang="zh-CN" sz="3200" b="1" kern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】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0540" y="1616451"/>
            <a:ext cx="11676416" cy="4558208"/>
            <a:chOff x="460540" y="1616451"/>
            <a:chExt cx="11676416" cy="4558208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>
              <a:off x="460540" y="4150524"/>
              <a:ext cx="11288607" cy="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 flipH="1">
              <a:off x="3163479" y="4056009"/>
              <a:ext cx="188259" cy="188259"/>
            </a:xfrm>
            <a:prstGeom prst="ellipse">
              <a:avLst/>
            </a:prstGeom>
            <a:solidFill>
              <a:srgbClr val="8590CA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3"/>
              </p:custDataLst>
            </p:nvPr>
          </p:nvSpPr>
          <p:spPr>
            <a:xfrm flipH="1">
              <a:off x="2840751" y="4348626"/>
              <a:ext cx="833719" cy="833719"/>
            </a:xfrm>
            <a:prstGeom prst="ellipse">
              <a:avLst/>
            </a:prstGeom>
            <a:solidFill>
              <a:srgbClr val="8590CA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2840749" y="4347511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 flipH="1">
              <a:off x="5027275" y="4056009"/>
              <a:ext cx="188259" cy="188259"/>
            </a:xfrm>
            <a:prstGeom prst="ellipse">
              <a:avLst/>
            </a:prstGeom>
            <a:solidFill>
              <a:srgbClr val="8EAADC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 flipH="1">
              <a:off x="4704545" y="3096562"/>
              <a:ext cx="833719" cy="833719"/>
            </a:xfrm>
            <a:prstGeom prst="ellipse">
              <a:avLst/>
            </a:prstGeom>
            <a:solidFill>
              <a:srgbClr val="8EAADC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4704545" y="3095447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 flipH="1">
              <a:off x="1393841" y="4056009"/>
              <a:ext cx="188259" cy="1882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 flipH="1">
              <a:off x="1071111" y="3096562"/>
              <a:ext cx="833719" cy="8337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071110" y="3095447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 flipH="1">
              <a:off x="6956406" y="4056009"/>
              <a:ext cx="188259" cy="18825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 flipH="1">
              <a:off x="6633676" y="3096562"/>
              <a:ext cx="833719" cy="83371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6633674" y="3095447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椭圆 15"/>
            <p:cNvSpPr/>
            <p:nvPr>
              <p:custDataLst>
                <p:tags r:id="rId14"/>
              </p:custDataLst>
            </p:nvPr>
          </p:nvSpPr>
          <p:spPr>
            <a:xfrm flipH="1">
              <a:off x="8751086" y="4056009"/>
              <a:ext cx="188259" cy="188259"/>
            </a:xfrm>
            <a:prstGeom prst="ellipse">
              <a:avLst/>
            </a:prstGeom>
            <a:solidFill>
              <a:srgbClr val="6BC0A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5"/>
              </p:custDataLst>
            </p:nvPr>
          </p:nvSpPr>
          <p:spPr>
            <a:xfrm flipH="1">
              <a:off x="8420421" y="4348626"/>
              <a:ext cx="833719" cy="833719"/>
            </a:xfrm>
            <a:prstGeom prst="ellipse">
              <a:avLst/>
            </a:prstGeom>
            <a:solidFill>
              <a:srgbClr val="6BC0A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6"/>
              </p:custDataLst>
            </p:nvPr>
          </p:nvSpPr>
          <p:spPr>
            <a:xfrm>
              <a:off x="8420421" y="4347511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3820431" y="4430512"/>
              <a:ext cx="2601948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课前预习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527970" y="4430512"/>
              <a:ext cx="1920000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登录思</a:t>
              </a: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源学堂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5749561" y="4421621"/>
              <a:ext cx="2601948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上课准备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20"/>
              </p:custDataLst>
            </p:nvPr>
          </p:nvSpPr>
          <p:spPr>
            <a:xfrm>
              <a:off x="2134611" y="2429251"/>
              <a:ext cx="224599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线上平台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2299499" y="2880525"/>
              <a:ext cx="2081107" cy="10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 algn="just"/>
              <a:r>
                <a:rPr lang="zh-CN" altLang="en-US" dirty="0">
                  <a:sym typeface="Arial" panose="020B0604020202020204" pitchFamily="34" charset="0"/>
                </a:rPr>
                <a:t>提前下载学习软件，注册账号，绑定</a:t>
              </a:r>
              <a:r>
                <a:rPr lang="zh-CN" altLang="en-US">
                  <a:sym typeface="Arial" panose="020B0604020202020204" pitchFamily="34" charset="0"/>
                </a:rPr>
                <a:t>身份</a:t>
              </a:r>
              <a:r>
                <a:rPr lang="zh-CN" altLang="en-US" smtClean="0">
                  <a:sym typeface="Arial" panose="020B0604020202020204" pitchFamily="34" charset="0"/>
                </a:rPr>
                <a:t>，学会使用。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2"/>
              </p:custDataLst>
            </p:nvPr>
          </p:nvSpPr>
          <p:spPr>
            <a:xfrm>
              <a:off x="7748223" y="2420361"/>
              <a:ext cx="224599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直播听课</a:t>
              </a:r>
            </a:p>
          </p:txBody>
        </p:sp>
        <p:sp>
          <p:nvSpPr>
            <p:cNvPr id="25" name="文本框 24"/>
            <p:cNvSpPr txBox="1"/>
            <p:nvPr>
              <p:custDataLst>
                <p:tags r:id="rId23"/>
              </p:custDataLst>
            </p:nvPr>
          </p:nvSpPr>
          <p:spPr>
            <a:xfrm>
              <a:off x="8074613" y="2880525"/>
              <a:ext cx="1637453" cy="10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按时考勤，认真听课，积极参与课堂互动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24"/>
              </p:custDataLst>
            </p:nvPr>
          </p:nvSpPr>
          <p:spPr>
            <a:xfrm>
              <a:off x="3998761" y="4904905"/>
              <a:ext cx="2055918" cy="115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 algn="just"/>
              <a:r>
                <a:rPr lang="zh-CN" altLang="en-US" smtClean="0">
                  <a:sym typeface="Arial" panose="020B0604020202020204" pitchFamily="34" charset="0"/>
                </a:rPr>
                <a:t>根据发布</a:t>
              </a:r>
              <a:r>
                <a:rPr lang="zh-CN" altLang="en-US" dirty="0">
                  <a:sym typeface="Arial" panose="020B0604020202020204" pitchFamily="34" charset="0"/>
                </a:rPr>
                <a:t>的教学计划、学习资料，提前进行课</a:t>
              </a:r>
              <a:r>
                <a:rPr lang="zh-CN" altLang="en-US">
                  <a:sym typeface="Arial" panose="020B0604020202020204" pitchFamily="34" charset="0"/>
                </a:rPr>
                <a:t>前</a:t>
              </a:r>
              <a:r>
                <a:rPr lang="zh-CN" altLang="en-US" smtClean="0">
                  <a:sym typeface="Arial" panose="020B0604020202020204" pitchFamily="34" charset="0"/>
                </a:rPr>
                <a:t>预习。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5"/>
              </p:custDataLst>
            </p:nvPr>
          </p:nvSpPr>
          <p:spPr>
            <a:xfrm>
              <a:off x="528273" y="4904904"/>
              <a:ext cx="20828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smtClean="0">
                  <a:sym typeface="Arial" panose="020B0604020202020204" pitchFamily="34" charset="0"/>
                </a:rPr>
                <a:t>登录</a:t>
              </a:r>
              <a:r>
                <a:rPr lang="zh-CN" altLang="en-US" dirty="0">
                  <a:sym typeface="Arial" panose="020B0604020202020204" pitchFamily="34" charset="0"/>
                </a:rPr>
                <a:t>思源学堂，查询所选课程授课方式，</a:t>
              </a:r>
              <a:r>
                <a:rPr lang="zh-CN" altLang="en-US">
                  <a:sym typeface="Arial" panose="020B0604020202020204" pitchFamily="34" charset="0"/>
                </a:rPr>
                <a:t>开课</a:t>
              </a:r>
              <a:r>
                <a:rPr lang="zh-CN" altLang="en-US" smtClean="0">
                  <a:sym typeface="Arial" panose="020B0604020202020204" pitchFamily="34" charset="0"/>
                </a:rPr>
                <a:t>计划。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26"/>
              </p:custDataLst>
            </p:nvPr>
          </p:nvSpPr>
          <p:spPr>
            <a:xfrm>
              <a:off x="6361806" y="4904906"/>
              <a:ext cx="1811867" cy="93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smtClean="0">
                  <a:sym typeface="Arial" panose="020B0604020202020204" pitchFamily="34" charset="0"/>
                </a:rPr>
                <a:t>提前</a:t>
              </a:r>
              <a:r>
                <a:rPr lang="en-US" altLang="zh-CN" smtClean="0">
                  <a:sym typeface="Arial" panose="020B0604020202020204" pitchFamily="34" charset="0"/>
                </a:rPr>
                <a:t>20</a:t>
              </a:r>
              <a:r>
                <a:rPr lang="zh-CN" altLang="en-US" smtClean="0">
                  <a:sym typeface="Arial" panose="020B0604020202020204" pitchFamily="34" charset="0"/>
                </a:rPr>
                <a:t>分钟打开</a:t>
              </a:r>
              <a:r>
                <a:rPr lang="zh-CN" altLang="en-US" dirty="0">
                  <a:sym typeface="Arial" panose="020B0604020202020204" pitchFamily="34" charset="0"/>
                </a:rPr>
                <a:t>学习软件，检查是否能</a:t>
              </a:r>
              <a:r>
                <a:rPr lang="zh-CN" altLang="en-US">
                  <a:sym typeface="Arial" panose="020B0604020202020204" pitchFamily="34" charset="0"/>
                </a:rPr>
                <a:t>正常</a:t>
              </a:r>
              <a:r>
                <a:rPr lang="zh-CN" altLang="en-US" smtClean="0">
                  <a:sym typeface="Arial" panose="020B0604020202020204" pitchFamily="34" charset="0"/>
                </a:rPr>
                <a:t>接收。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7"/>
              </p:custDataLst>
            </p:nvPr>
          </p:nvSpPr>
          <p:spPr>
            <a:xfrm flipH="1">
              <a:off x="10741853" y="4056009"/>
              <a:ext cx="188259" cy="18825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FFFFFF">
                    <a:lumMod val="1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28"/>
              </p:custDataLst>
            </p:nvPr>
          </p:nvSpPr>
          <p:spPr>
            <a:xfrm>
              <a:off x="10419121" y="3095447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2016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9"/>
              </p:custDataLst>
            </p:nvPr>
          </p:nvSpPr>
          <p:spPr>
            <a:xfrm>
              <a:off x="9535008" y="4421621"/>
              <a:ext cx="2601948" cy="4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>
              <a:normAutofit fontScale="97500" lnSpcReduction="10000"/>
            </a:bodyPr>
            <a:lstStyle>
              <a:defPPr>
                <a:defRPr lang="zh-CN"/>
              </a:defPPr>
              <a:lvl1pPr algn="ctr">
                <a:defRPr>
                  <a:solidFill>
                    <a:srgbClr val="FFFFFF">
                      <a:lumMod val="10000"/>
                    </a:srgbClr>
                  </a:solidFill>
                  <a:latin typeface="Segoe UI" panose="020B0502040204020203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1" spc="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课后学习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30"/>
              </p:custDataLst>
            </p:nvPr>
          </p:nvSpPr>
          <p:spPr>
            <a:xfrm>
              <a:off x="9994219" y="4904905"/>
              <a:ext cx="1844886" cy="87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 spc="200">
                  <a:solidFill>
                    <a:srgbClr val="1557AE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Segoe UI" panose="020B0502040204020203" pitchFamily="34" charset="0"/>
                  <a:ea typeface="微软雅黑 Light" panose="020B0502040204020203" pitchFamily="34" charset="-122"/>
                </a:defRPr>
              </a:lvl9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通过思</a:t>
              </a:r>
              <a:r>
                <a:rPr lang="zh-CN" altLang="en-US">
                  <a:sym typeface="Arial" panose="020B0604020202020204" pitchFamily="34" charset="0"/>
                </a:rPr>
                <a:t>源</a:t>
              </a:r>
              <a:r>
                <a:rPr lang="zh-CN" altLang="en-US" smtClean="0">
                  <a:sym typeface="Arial" panose="020B0604020202020204" pitchFamily="34" charset="0"/>
                </a:rPr>
                <a:t>学堂提交</a:t>
              </a:r>
              <a:r>
                <a:rPr lang="zh-CN" altLang="en-US" dirty="0">
                  <a:sym typeface="Arial" panose="020B0604020202020204" pitchFamily="34" charset="0"/>
                </a:rPr>
                <a:t>作业，在论坛互动交流，完成线</a:t>
              </a:r>
              <a:r>
                <a:rPr lang="zh-CN" altLang="en-US">
                  <a:sym typeface="Arial" panose="020B0604020202020204" pitchFamily="34" charset="0"/>
                </a:rPr>
                <a:t>上</a:t>
              </a:r>
              <a:r>
                <a:rPr lang="zh-CN" altLang="en-US" smtClean="0">
                  <a:sym typeface="Arial" panose="020B0604020202020204" pitchFamily="34" charset="0"/>
                </a:rPr>
                <a:t>测验。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31"/>
              </p:custDataLst>
            </p:nvPr>
          </p:nvSpPr>
          <p:spPr>
            <a:xfrm flipH="1">
              <a:off x="10419123" y="3095715"/>
              <a:ext cx="833719" cy="833719"/>
            </a:xfrm>
            <a:prstGeom prst="ellipse">
              <a:avLst/>
            </a:prstGeom>
            <a:solidFill>
              <a:srgbClr val="7AC2C7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32"/>
              </p:custDataLst>
            </p:nvPr>
          </p:nvSpPr>
          <p:spPr>
            <a:xfrm>
              <a:off x="10419121" y="3093754"/>
              <a:ext cx="833720" cy="8359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ysClr val="window" lastClr="FFFFFF"/>
                  </a:solidFill>
                  <a:latin typeface="微软雅黑 Light" panose="020B0502040204020203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60540" y="2257265"/>
              <a:ext cx="5792893" cy="3917393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44966" y="2298019"/>
              <a:ext cx="3654213" cy="3876640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9900027" y="2298019"/>
              <a:ext cx="1995081" cy="3876640"/>
            </a:xfrm>
            <a:prstGeom prst="rect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756700" y="1616451"/>
              <a:ext cx="86754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b="1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679220" y="1616451"/>
              <a:ext cx="86754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b="1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课中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421573" y="1616451"/>
              <a:ext cx="86754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b="1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</a:t>
              </a: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7315200" y="40749"/>
            <a:ext cx="4880750" cy="5699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业务咨询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b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安娜，</a:t>
            </a:r>
            <a:r>
              <a:rPr lang="en-US" altLang="zh-CN" b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82668373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15029092639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anna831@xjtu.edu.cn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27356" y="227693"/>
            <a:ext cx="5624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：课程教学</a:t>
            </a:r>
            <a:endParaRPr lang="zh-CN" altLang="en-US" sz="40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4095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3497" y="210005"/>
            <a:ext cx="1063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40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网址列表</a:t>
            </a:r>
            <a:endParaRPr lang="zh-CN" altLang="en-US" sz="40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4736" y="2921900"/>
            <a:ext cx="1027471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学堂在线主站：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4"/>
              </a:rPr>
              <a:t>http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4"/>
              </a:rPr>
              <a:t>://www.xuetangx.com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4"/>
              </a:rPr>
              <a:t>/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好大学在线：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http://www.cnmooc.org/</a:t>
            </a: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学银在线：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5"/>
              </a:rPr>
              <a:t>http://www.xueyinonline.com/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华文慕课：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http://www.chinesemooc.org/</a:t>
            </a: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尔雅通识课：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6"/>
              </a:rPr>
              <a:t>http://erya.mooc.chaoxing.com/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人卫慕课：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7"/>
              </a:rPr>
              <a:t>http://www.pmphmooc.com/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Coursera: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8"/>
              </a:rPr>
              <a:t>http://www.coursera.com/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Edx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http://www.edx.org/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1557A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可汗网易公开课：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https://open.163.com/khan/</a:t>
            </a:r>
          </a:p>
        </p:txBody>
      </p:sp>
      <p:sp>
        <p:nvSpPr>
          <p:cNvPr id="2" name="矩形 1"/>
          <p:cNvSpPr/>
          <p:nvPr/>
        </p:nvSpPr>
        <p:spPr>
          <a:xfrm>
            <a:off x="894735" y="1261516"/>
            <a:ext cx="1027471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思源学堂（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Blackboard</a:t>
            </a: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http://syxt.xjtu.edu.cn/</a:t>
            </a: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雨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课堂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西安交大首页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://xjtu.yuketang.cn/</a:t>
            </a: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中国大学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MOOC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（含直播课堂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://www.icourses.cn/imooc/</a:t>
            </a:r>
          </a:p>
          <a:p>
            <a:pPr marL="0" marR="0" lvl="0" indent="0" algn="just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智慧树（含直播课堂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557A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://www.zhihuishu.com/</a:t>
            </a:r>
          </a:p>
        </p:txBody>
      </p:sp>
    </p:spTree>
    <p:extLst>
      <p:ext uri="{BB962C8B-B14F-4D97-AF65-F5344CB8AC3E}">
        <p14:creationId xmlns:p14="http://schemas.microsoft.com/office/powerpoint/2010/main" val="413766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29032" y="210005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kern="0" smtClean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kern="0" smtClean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：教师在线授课</a:t>
            </a:r>
            <a:r>
              <a:rPr lang="zh-CN" altLang="en-US" sz="4000" b="1" kern="0" dirty="0" smtClean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 sz="4000" b="1" kern="0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913834" y="47216"/>
            <a:ext cx="3241183" cy="1742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培训联系人：顾敏哲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82665422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15991266987</a:t>
            </a:r>
          </a:p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hlinkClick r:id="rId4"/>
              </a:rPr>
              <a:t>gmz120@xjtu.edu.cn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赵欣，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82668931 13474374962</a:t>
            </a:r>
          </a:p>
          <a:p>
            <a:pPr algn="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1628247874@qq.com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0664" y="1224900"/>
            <a:ext cx="10915609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marR="0" lvl="1" indent="-449263" eaLnBrk="0" fontAlgn="auto" hangingPunct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培训时间：</a:t>
            </a:r>
            <a:r>
              <a:rPr lang="en-US" altLang="zh-CN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日</a:t>
            </a:r>
            <a:r>
              <a:rPr lang="zh-CN" altLang="en-US" sz="2800" b="1" ker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全</a:t>
            </a:r>
            <a:r>
              <a:rPr lang="zh-CN" altLang="en-US" sz="2800" b="1" kern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天，</a:t>
            </a:r>
            <a:r>
              <a:rPr lang="en-US" altLang="zh-CN" sz="2800" b="1" kern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日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上午</a:t>
            </a:r>
            <a:endParaRPr lang="en-US" altLang="zh-CN" sz="2800" b="1" kern="0" dirty="0" smtClean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49263" marR="0" lvl="1" indent="-449263" eaLnBrk="0" fontAlgn="auto" hangingPunct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培训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对象：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春季开课全体教师（实验实践课教师除外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sz="2800" b="1" kern="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49263" lvl="1" indent="-449263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培训内容：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雨课堂、智慧树直播课堂、爱课程直播课堂、思源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学</a:t>
            </a:r>
            <a:endParaRPr lang="en-US" altLang="zh-CN" sz="2800" b="1" kern="0" dirty="0" smtClean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243138" lvl="1" eaLnBrk="0" hangingPunct="0">
              <a:lnSpc>
                <a:spcPct val="130000"/>
              </a:lnSpc>
              <a:buClr>
                <a:srgbClr val="CC0000"/>
              </a:buClr>
              <a:defRPr/>
            </a:pP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堂教学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平台的使用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操作</a:t>
            </a:r>
            <a:endParaRPr lang="en-US" altLang="zh-CN" sz="2800" b="1" kern="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49263" lvl="1" indent="-449263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培训方式：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教师以学生身份参与所选直播平台开设的培训课程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endParaRPr lang="en-US" altLang="zh-CN" sz="2800" b="1" kern="0" dirty="0" smtClean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243138" lvl="1" eaLnBrk="0" hangingPunct="0">
              <a:lnSpc>
                <a:spcPct val="130000"/>
              </a:lnSpc>
              <a:buClr>
                <a:srgbClr val="CC0000"/>
              </a:buClr>
              <a:defRPr/>
            </a:pP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以音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（视）频直播形式进行学习；思源学堂平台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使用  培训采用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雨课堂直播方式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进行</a:t>
            </a:r>
            <a:endParaRPr lang="en-US" altLang="zh-CN" sz="2800" b="1" kern="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49263" lvl="1" indent="-449263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培训要求：</a:t>
            </a: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授课教师无客观原因必须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参加</a:t>
            </a:r>
            <a:endParaRPr lang="en-US" altLang="zh-CN" sz="2800" b="1" kern="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111" y="1647687"/>
            <a:ext cx="10915609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试讲时间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日</a:t>
            </a:r>
            <a:r>
              <a:rPr lang="en-US" altLang="zh-CN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-2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日（暂定）</a:t>
            </a:r>
            <a:endParaRPr lang="en-US" altLang="zh-CN" sz="2800" b="1" kern="0" dirty="0" smtClean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参与人员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：春季开课全体教师（实验实践课教师除外）</a:t>
            </a:r>
            <a:endParaRPr lang="en-US" altLang="zh-CN" sz="2800" b="1" kern="0" dirty="0" smtClean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试讲目标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：考察教师基于选定平台直播课程的能力及准备情况</a:t>
            </a:r>
            <a:endParaRPr lang="en-US" altLang="zh-CN" sz="2800" b="1" kern="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组织方式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：由教发中心牵头，教务处、网信中心协助，以学院为单位，由学院教学院长安排逐一落实教师试讲，每位教师讲授</a:t>
            </a:r>
            <a:r>
              <a:rPr lang="en-US" altLang="zh-CN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2800" b="1" kern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分钟左右。</a:t>
            </a:r>
            <a:endParaRPr lang="en-US" altLang="zh-CN" sz="2800" b="1" kern="0" dirty="0" smtClean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09368" y="355163"/>
            <a:ext cx="698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：教师在线授课前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试讲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736321" y="193313"/>
            <a:ext cx="3377588" cy="1031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试讲联系人：赵</a:t>
            </a: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欣，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82668931 13474374962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1628247874@qq.com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83733" y="268997"/>
            <a:ext cx="6961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：毕业设计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指导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00150" y="1336352"/>
            <a:ext cx="9791700" cy="3928536"/>
            <a:chOff x="896938" y="1065510"/>
            <a:chExt cx="7343775" cy="2946402"/>
          </a:xfrm>
        </p:grpSpPr>
        <p:grpSp>
          <p:nvGrpSpPr>
            <p:cNvPr id="7" name="组合 6"/>
            <p:cNvGrpSpPr/>
            <p:nvPr/>
          </p:nvGrpSpPr>
          <p:grpSpPr bwMode="auto">
            <a:xfrm>
              <a:off x="896938" y="1065510"/>
              <a:ext cx="3213100" cy="1439863"/>
              <a:chOff x="1849115" y="2355573"/>
              <a:chExt cx="3213910" cy="1440160"/>
            </a:xfrm>
          </p:grpSpPr>
          <p:sp>
            <p:nvSpPr>
              <p:cNvPr id="24" name="五边形 1"/>
              <p:cNvSpPr/>
              <p:nvPr/>
            </p:nvSpPr>
            <p:spPr>
              <a:xfrm>
                <a:off x="1849115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7D3FF"/>
                  </a:gs>
                  <a:gs pos="71000">
                    <a:srgbClr val="00B0F0"/>
                  </a:gs>
                  <a:gs pos="97000">
                    <a:srgbClr val="0091FE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953942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TextBox 36"/>
              <p:cNvSpPr txBox="1"/>
              <p:nvPr/>
            </p:nvSpPr>
            <p:spPr>
              <a:xfrm>
                <a:off x="1953942" y="2649920"/>
                <a:ext cx="2488188" cy="900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选题</a:t>
                </a:r>
                <a:r>
                  <a:rPr lang="zh-CN" altLang="en-US" sz="2400" b="1" kern="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2400" b="1" kern="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</a:t>
                </a:r>
                <a:r>
                  <a:rPr lang="en-US" altLang="zh-CN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3754</a:t>
                </a: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</a:t>
                </a:r>
                <a:r>
                  <a:rPr lang="zh-CN" altLang="en-US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已</a:t>
                </a:r>
                <a:r>
                  <a:rPr lang="zh-CN" altLang="en-US" sz="2400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</a:t>
                </a:r>
                <a:r>
                  <a:rPr lang="zh-CN" altLang="en-US" sz="2400" b="1" kern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选题。</a:t>
                </a:r>
                <a:endPara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 bwMode="auto">
            <a:xfrm>
              <a:off x="5027613" y="1065510"/>
              <a:ext cx="3213100" cy="1439863"/>
              <a:chOff x="5980021" y="2355573"/>
              <a:chExt cx="3213910" cy="1440160"/>
            </a:xfrm>
          </p:grpSpPr>
          <p:sp>
            <p:nvSpPr>
              <p:cNvPr id="21" name="五边形 1"/>
              <p:cNvSpPr/>
              <p:nvPr/>
            </p:nvSpPr>
            <p:spPr>
              <a:xfrm flipH="1">
                <a:off x="5980021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71000">
                    <a:srgbClr val="F79646"/>
                  </a:gs>
                  <a:gs pos="97000">
                    <a:srgbClr val="F28416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603560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TextBox 41"/>
              <p:cNvSpPr txBox="1"/>
              <p:nvPr/>
            </p:nvSpPr>
            <p:spPr>
              <a:xfrm>
                <a:off x="6647213" y="2545480"/>
                <a:ext cx="2398235" cy="117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指导</a:t>
                </a:r>
                <a:r>
                  <a:rPr lang="zh-CN" altLang="en-US" sz="2400" b="1" kern="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2400" b="1" kern="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在线</a:t>
                </a:r>
                <a:r>
                  <a:rPr lang="zh-CN" altLang="en-US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指导学生进行</a:t>
                </a: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资料查阅</a:t>
                </a:r>
                <a:r>
                  <a:rPr lang="zh-CN" altLang="en-US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开题报告</a:t>
                </a:r>
                <a:r>
                  <a:rPr lang="zh-CN" altLang="en-US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外文翻译</a:t>
                </a:r>
                <a:r>
                  <a:rPr lang="zh-CN" altLang="en-US" sz="2400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2400" b="1" kern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实验设计。</a:t>
                </a:r>
                <a:endParaRPr lang="zh-CN" altLang="en-US" sz="2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 bwMode="auto">
            <a:xfrm>
              <a:off x="896938" y="2572047"/>
              <a:ext cx="3213100" cy="1439862"/>
              <a:chOff x="1849115" y="3861048"/>
              <a:chExt cx="3213910" cy="1440160"/>
            </a:xfrm>
          </p:grpSpPr>
          <p:sp>
            <p:nvSpPr>
              <p:cNvPr id="18" name="五边形 1"/>
              <p:cNvSpPr/>
              <p:nvPr/>
            </p:nvSpPr>
            <p:spPr>
              <a:xfrm>
                <a:off x="1849115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8E53B"/>
                  </a:gs>
                  <a:gs pos="70000">
                    <a:srgbClr val="A1B90F"/>
                  </a:gs>
                  <a:gs pos="97000">
                    <a:srgbClr val="6FA808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922005" y="3922854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TextBox 46"/>
              <p:cNvSpPr txBox="1"/>
              <p:nvPr/>
            </p:nvSpPr>
            <p:spPr>
              <a:xfrm>
                <a:off x="1953942" y="3936129"/>
                <a:ext cx="2217503" cy="1267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2400" b="1" kern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中期：</a:t>
                </a:r>
                <a:r>
                  <a:rPr lang="zh-CN" altLang="en-US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原计划</a:t>
                </a:r>
                <a:r>
                  <a:rPr lang="en-US" altLang="zh-CN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2400" b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月中旬开展的中期</a:t>
                </a:r>
                <a:r>
                  <a:rPr lang="zh-CN" altLang="en-US" sz="2400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</a:t>
                </a:r>
                <a:r>
                  <a:rPr lang="zh-CN" altLang="en-US" sz="2400" b="1" kern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另行安排。</a:t>
                </a:r>
                <a:endParaRPr lang="zh-CN" altLang="en-US" sz="2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 bwMode="auto">
            <a:xfrm>
              <a:off x="5027613" y="2572050"/>
              <a:ext cx="3213100" cy="1439862"/>
              <a:chOff x="5980021" y="3861048"/>
              <a:chExt cx="3213910" cy="1440160"/>
            </a:xfrm>
          </p:grpSpPr>
          <p:sp>
            <p:nvSpPr>
              <p:cNvPr id="15" name="五边形 1"/>
              <p:cNvSpPr/>
              <p:nvPr/>
            </p:nvSpPr>
            <p:spPr>
              <a:xfrm flipH="1">
                <a:off x="5980021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603560" y="3936126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TextBox 51"/>
              <p:cNvSpPr txBox="1"/>
              <p:nvPr/>
            </p:nvSpPr>
            <p:spPr>
              <a:xfrm>
                <a:off x="6654561" y="3882484"/>
                <a:ext cx="2431869" cy="851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2400" b="1" kern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答辩：</a:t>
                </a:r>
                <a:r>
                  <a:rPr lang="zh-CN" altLang="en-US" sz="2400" b="1" kern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暂定于</a:t>
                </a:r>
                <a:r>
                  <a:rPr lang="en-US" altLang="zh-CN" sz="2400" b="1" kern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400" b="1" ker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zh-CN" altLang="en-US" sz="2400" b="1" kern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日前</a:t>
                </a:r>
                <a:r>
                  <a:rPr lang="zh-CN" altLang="en-US" sz="2400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完成答辩。</a:t>
                </a:r>
                <a:endPara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 bwMode="auto">
            <a:xfrm>
              <a:off x="3600449" y="1786235"/>
              <a:ext cx="1943100" cy="1504949"/>
              <a:chOff x="4552599" y="3075653"/>
              <a:chExt cx="1944216" cy="150547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552599" y="3075653"/>
                <a:ext cx="1944216" cy="150547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>
                  <a:prstClr val="black">
                    <a:alpha val="64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684756" y="3347290"/>
                <a:ext cx="1675457" cy="1008465"/>
              </a:xfrm>
              <a:prstGeom prst="rect">
                <a:avLst/>
              </a:prstGeom>
              <a:solidFill>
                <a:srgbClr val="C00000"/>
              </a:soli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864352" y="2761130"/>
            <a:ext cx="24962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西安交通大学毕业设计（论文）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智能管理系统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8"/>
          <p:cNvSpPr/>
          <p:nvPr/>
        </p:nvSpPr>
        <p:spPr bwMode="auto">
          <a:xfrm>
            <a:off x="0" y="5364967"/>
            <a:ext cx="12192000" cy="1168231"/>
          </a:xfrm>
          <a:prstGeom prst="roundRect">
            <a:avLst/>
          </a:prstGeom>
          <a:solidFill>
            <a:srgbClr val="1557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系统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网址：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http://pts.xjtu.edu.cn:8080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校外网络登录毕设管理系统须使用西安交通大学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VPN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服务</a:t>
            </a:r>
            <a:endParaRPr lang="en-US" altLang="zh-CN" sz="2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83733" y="1203403"/>
            <a:ext cx="9327330" cy="4625214"/>
            <a:chOff x="1487805" y="1124744"/>
            <a:chExt cx="9327330" cy="4625214"/>
          </a:xfrm>
        </p:grpSpPr>
        <p:sp>
          <p:nvSpPr>
            <p:cNvPr id="6" name="圆角矩形 8"/>
            <p:cNvSpPr/>
            <p:nvPr/>
          </p:nvSpPr>
          <p:spPr bwMode="auto">
            <a:xfrm>
              <a:off x="3983764" y="4614531"/>
              <a:ext cx="6831371" cy="1135427"/>
            </a:xfrm>
            <a:prstGeom prst="roundRect">
              <a:avLst/>
            </a:prstGeom>
            <a:solidFill>
              <a:srgbClr val="1557A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4123131" y="4758497"/>
              <a:ext cx="6564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原计划在校外开展的毕业设计工作，可</a:t>
              </a:r>
              <a:r>
                <a:rPr lang="zh-CN" alt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调整为校内开展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，由学院安排校内教师</a:t>
              </a:r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指导</a:t>
              </a:r>
              <a:r>
                <a:rPr lang="zh-CN" altLang="en-US" sz="2400" b="1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完成。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圆角矩形 8"/>
            <p:cNvSpPr/>
            <p:nvPr/>
          </p:nvSpPr>
          <p:spPr bwMode="auto">
            <a:xfrm>
              <a:off x="4033824" y="3429000"/>
              <a:ext cx="6781311" cy="976808"/>
            </a:xfrm>
            <a:prstGeom prst="roundRect">
              <a:avLst/>
            </a:prstGeom>
            <a:solidFill>
              <a:srgbClr val="1557A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34"/>
            <p:cNvSpPr txBox="1">
              <a:spLocks noChangeArrowheads="1"/>
            </p:cNvSpPr>
            <p:nvPr/>
          </p:nvSpPr>
          <p:spPr bwMode="auto">
            <a:xfrm>
              <a:off x="7728181" y="2836236"/>
              <a:ext cx="1522876" cy="66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3735" dirty="0" smtClean="0">
                  <a:solidFill>
                    <a:schemeClr val="bg1"/>
                  </a:solidFill>
                  <a:ea typeface="楷体" panose="02010609060101010101" pitchFamily="49" charset="-122"/>
                  <a:cs typeface="Arial" panose="020B0604020202020204" pitchFamily="34" charset="0"/>
                </a:rPr>
                <a:t>厚德</a:t>
              </a:r>
              <a:endParaRPr lang="zh-CN" altLang="en-US" sz="3735" dirty="0">
                <a:solidFill>
                  <a:schemeClr val="bg1"/>
                </a:solidFill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12"/>
            <p:cNvGrpSpPr/>
            <p:nvPr/>
          </p:nvGrpSpPr>
          <p:grpSpPr>
            <a:xfrm>
              <a:off x="1487805" y="1730475"/>
              <a:ext cx="864235" cy="3097164"/>
              <a:chOff x="6864984" y="1862921"/>
              <a:chExt cx="334996" cy="864348"/>
            </a:xfrm>
            <a:solidFill>
              <a:srgbClr val="1557AE"/>
            </a:solidFill>
          </p:grpSpPr>
          <p:sp>
            <p:nvSpPr>
              <p:cNvPr id="12" name="圆角矩形 8"/>
              <p:cNvSpPr/>
              <p:nvPr/>
            </p:nvSpPr>
            <p:spPr bwMode="auto">
              <a:xfrm>
                <a:off x="6864984" y="1862921"/>
                <a:ext cx="334996" cy="864348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3" name="文本框 15"/>
              <p:cNvSpPr txBox="1"/>
              <p:nvPr/>
            </p:nvSpPr>
            <p:spPr>
              <a:xfrm>
                <a:off x="6878563" y="1940123"/>
                <a:ext cx="292927" cy="719183"/>
              </a:xfrm>
              <a:prstGeom prst="rect">
                <a:avLst/>
              </a:prstGeom>
              <a:grpFill/>
            </p:spPr>
            <p:txBody>
              <a:bodyPr wrap="square" lIns="115205" tIns="57602" rIns="115205" bIns="57602">
                <a:spAutoFit/>
              </a:bodyPr>
              <a:lstStyle/>
              <a:p>
                <a:pPr algn="ctr">
                  <a:defRPr/>
                </a:pPr>
                <a:r>
                  <a:rPr lang="zh-CN" altLang="en-US" sz="2665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具体任务要求</a:t>
                </a:r>
                <a:endParaRPr lang="zh-CN" altLang="en-US" sz="26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2"/>
            <p:cNvGrpSpPr/>
            <p:nvPr/>
          </p:nvGrpSpPr>
          <p:grpSpPr>
            <a:xfrm>
              <a:off x="4037578" y="1124744"/>
              <a:ext cx="6777556" cy="960107"/>
              <a:chOff x="6864984" y="1385309"/>
              <a:chExt cx="334996" cy="1828811"/>
            </a:xfrm>
          </p:grpSpPr>
          <p:sp>
            <p:nvSpPr>
              <p:cNvPr id="15" name="圆角矩形 8"/>
              <p:cNvSpPr/>
              <p:nvPr/>
            </p:nvSpPr>
            <p:spPr bwMode="auto">
              <a:xfrm>
                <a:off x="6864984" y="1385309"/>
                <a:ext cx="334996" cy="1828811"/>
              </a:xfrm>
              <a:prstGeom prst="roundRect">
                <a:avLst/>
              </a:prstGeom>
              <a:solidFill>
                <a:srgbClr val="1557A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869213" y="1505578"/>
                <a:ext cx="324952" cy="1628590"/>
              </a:xfrm>
              <a:prstGeom prst="rect">
                <a:avLst/>
              </a:prstGeom>
              <a:noFill/>
            </p:spPr>
            <p:txBody>
              <a:bodyPr wrap="square" lIns="115205" tIns="57602" rIns="115205" bIns="57602">
                <a:spAutoFit/>
              </a:bodyPr>
              <a:lstStyle/>
              <a:p>
                <a:pPr algn="just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完善原定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任务书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，合理调整毕业实习、毕业设计各环节</a:t>
                </a:r>
                <a:r>
                  <a:rPr lang="zh-CN" altLang="en-US" sz="2400" b="1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时序</a:t>
                </a:r>
                <a:r>
                  <a:rPr lang="zh-CN" altLang="en-US" sz="24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安排。</a:t>
                </a:r>
                <a:endPara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组合 12"/>
            <p:cNvGrpSpPr/>
            <p:nvPr/>
          </p:nvGrpSpPr>
          <p:grpSpPr>
            <a:xfrm>
              <a:off x="4059077" y="2276872"/>
              <a:ext cx="6756049" cy="2102505"/>
              <a:chOff x="6864984" y="1751071"/>
              <a:chExt cx="340579" cy="4004854"/>
            </a:xfrm>
          </p:grpSpPr>
          <p:sp>
            <p:nvSpPr>
              <p:cNvPr id="18" name="圆角矩形 8"/>
              <p:cNvSpPr/>
              <p:nvPr/>
            </p:nvSpPr>
            <p:spPr bwMode="auto">
              <a:xfrm>
                <a:off x="6864984" y="1751071"/>
                <a:ext cx="340579" cy="1828813"/>
              </a:xfrm>
              <a:prstGeom prst="roundRect">
                <a:avLst/>
              </a:prstGeom>
              <a:solidFill>
                <a:srgbClr val="1557A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15"/>
              <p:cNvSpPr txBox="1"/>
              <p:nvPr/>
            </p:nvSpPr>
            <p:spPr>
              <a:xfrm>
                <a:off x="6868213" y="4127333"/>
                <a:ext cx="324481" cy="1628592"/>
              </a:xfrm>
              <a:prstGeom prst="rect">
                <a:avLst/>
              </a:prstGeom>
              <a:noFill/>
            </p:spPr>
            <p:txBody>
              <a:bodyPr wrap="square" lIns="115205" tIns="57602" rIns="115205" bIns="57602">
                <a:spAutoFit/>
              </a:bodyPr>
              <a:lstStyle/>
              <a:p>
                <a:pPr algn="just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经学院审核通过，指导教师可在毕业设计管理系统对毕业论文（设计）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题目</a:t>
                </a:r>
                <a:r>
                  <a:rPr lang="zh-CN" altLang="en-US" sz="2400" b="1">
                    <a:solidFill>
                      <a:srgbClr val="FFFF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进行</a:t>
                </a:r>
                <a:r>
                  <a:rPr lang="zh-CN" altLang="en-US" sz="2400" b="1" smtClean="0">
                    <a:solidFill>
                      <a:srgbClr val="FFFF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调整。</a:t>
                </a:r>
                <a:endParaRPr lang="zh-CN" alt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5"/>
            <p:cNvSpPr txBox="1"/>
            <p:nvPr/>
          </p:nvSpPr>
          <p:spPr>
            <a:xfrm>
              <a:off x="4123131" y="2487827"/>
              <a:ext cx="601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先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完成</a:t>
              </a:r>
              <a:r>
                <a:rPr lang="zh-CN" alt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查阅相关资料，设计实验方案</a:t>
              </a:r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等</a:t>
              </a:r>
              <a:r>
                <a:rPr lang="zh-CN" altLang="en-US" sz="2400" b="1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工作。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21" name="直接箭头连接符 20"/>
            <p:cNvCxnSpPr>
              <a:stCxn id="12" idx="3"/>
              <a:endCxn id="15" idx="1"/>
            </p:cNvCxnSpPr>
            <p:nvPr/>
          </p:nvCxnSpPr>
          <p:spPr bwMode="auto">
            <a:xfrm flipV="1">
              <a:off x="2352040" y="1604798"/>
              <a:ext cx="1685538" cy="1674259"/>
            </a:xfrm>
            <a:prstGeom prst="straightConnector1">
              <a:avLst/>
            </a:prstGeom>
            <a:ln w="28575">
              <a:solidFill>
                <a:srgbClr val="1557AE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2" idx="3"/>
            </p:cNvCxnSpPr>
            <p:nvPr/>
          </p:nvCxnSpPr>
          <p:spPr bwMode="auto">
            <a:xfrm flipV="1">
              <a:off x="2352040" y="2814021"/>
              <a:ext cx="1681089" cy="465036"/>
            </a:xfrm>
            <a:prstGeom prst="straightConnector1">
              <a:avLst/>
            </a:prstGeom>
            <a:ln w="28575">
              <a:solidFill>
                <a:srgbClr val="1557AE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2" idx="3"/>
            </p:cNvCxnSpPr>
            <p:nvPr/>
          </p:nvCxnSpPr>
          <p:spPr bwMode="auto">
            <a:xfrm>
              <a:off x="2352040" y="3279057"/>
              <a:ext cx="1697610" cy="638347"/>
            </a:xfrm>
            <a:prstGeom prst="straightConnector1">
              <a:avLst/>
            </a:prstGeom>
            <a:ln w="28575">
              <a:solidFill>
                <a:srgbClr val="1557AE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12" idx="3"/>
              <a:endCxn id="6" idx="1"/>
            </p:cNvCxnSpPr>
            <p:nvPr/>
          </p:nvCxnSpPr>
          <p:spPr bwMode="auto">
            <a:xfrm>
              <a:off x="2352040" y="3279057"/>
              <a:ext cx="1631724" cy="1903188"/>
            </a:xfrm>
            <a:prstGeom prst="straightConnector1">
              <a:avLst/>
            </a:prstGeom>
            <a:ln w="28575">
              <a:solidFill>
                <a:srgbClr val="1557AE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1383733" y="268997"/>
            <a:ext cx="6961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：毕业设计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指导</a:t>
            </a:r>
          </a:p>
        </p:txBody>
      </p:sp>
      <p:sp>
        <p:nvSpPr>
          <p:cNvPr id="34" name="圆角矩形 8"/>
          <p:cNvSpPr/>
          <p:nvPr/>
        </p:nvSpPr>
        <p:spPr bwMode="auto">
          <a:xfrm>
            <a:off x="30212" y="5952601"/>
            <a:ext cx="9791700" cy="588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请各学院安排所有指导老师在</a:t>
            </a: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月底之前完成。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25" name="圆角矩形 45">
            <a:extLst>
              <a:ext uri="{FF2B5EF4-FFF2-40B4-BE49-F238E27FC236}">
                <a16:creationId xmlns:a16="http://schemas.microsoft.com/office/drawing/2014/main" id="{ABA43D27-B16F-4DAE-8961-4A9BFD175293}"/>
              </a:ext>
            </a:extLst>
          </p:cNvPr>
          <p:cNvSpPr/>
          <p:nvPr/>
        </p:nvSpPr>
        <p:spPr>
          <a:xfrm>
            <a:off x="6467474" y="75326"/>
            <a:ext cx="5724525" cy="967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业务咨询：苑萍，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82667907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yuanp@xjtu.edu.cn </a:t>
            </a:r>
          </a:p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张彦鹏，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82665712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8506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），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zypeng@xjtu.edu.cn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19200" y="291647"/>
            <a:ext cx="7531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实验与实践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教学安排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7316" y="1749785"/>
            <a:ext cx="110532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87316" y="1442614"/>
            <a:ext cx="5011341" cy="207467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557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4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开设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623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门实验实践类课程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（含金工、电工、测控</a:t>
            </a:r>
            <a:r>
              <a:rPr lang="zh-CN" altLang="en-US" sz="24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</a:t>
            </a:r>
            <a:r>
              <a:rPr lang="zh-CN" alt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b="1" kern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603</a:t>
            </a:r>
            <a:r>
              <a:rPr lang="zh-CN" altLang="en-US" sz="2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门开放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，待学生返校</a:t>
            </a:r>
            <a:r>
              <a:rPr lang="zh-CN" altLang="en-US" sz="24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后补</a:t>
            </a:r>
            <a:r>
              <a:rPr lang="zh-CN" alt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上。</a:t>
            </a:r>
            <a:endParaRPr lang="en-US" altLang="zh-CN" sz="24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36513" y="1442614"/>
            <a:ext cx="4769476" cy="207764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有条件的学院，鼓励利用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虚拟仿真实验教学项目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</a:t>
            </a:r>
            <a:r>
              <a:rPr lang="zh-CN" altLang="en-US" sz="24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教学。</a:t>
            </a:r>
            <a:endParaRPr lang="zh-CN" altLang="en-US" sz="24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83335" y="3773510"/>
            <a:ext cx="11513714" cy="64394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5912219" y="1155204"/>
            <a:ext cx="10732" cy="536540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587316" y="4091151"/>
            <a:ext cx="5011341" cy="207467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557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原计划开学后的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校外实习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暂停进行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，根据疫情防控情况和上级部门</a:t>
            </a:r>
            <a:r>
              <a:rPr lang="zh-CN" altLang="en-US" sz="24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</a:t>
            </a:r>
            <a:r>
              <a:rPr lang="zh-CN" alt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另行安排。</a:t>
            </a:r>
            <a:endParaRPr lang="zh-CN" altLang="en-US" sz="24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236513" y="4091150"/>
            <a:ext cx="5011341" cy="207467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557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学科竞赛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线下培训暂停</a:t>
            </a:r>
            <a:r>
              <a:rPr lang="zh-CN" altLang="en-US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，开展线上指导，</a:t>
            </a:r>
            <a:r>
              <a:rPr lang="zh-CN" altLang="en-US" sz="24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</a:t>
            </a:r>
            <a:r>
              <a:rPr lang="zh-CN" alt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安排另行通知。</a:t>
            </a:r>
            <a:endParaRPr lang="zh-CN" altLang="en-US" sz="24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14" name="圆角矩形 45">
            <a:extLst>
              <a:ext uri="{FF2B5EF4-FFF2-40B4-BE49-F238E27FC236}">
                <a16:creationId xmlns:a16="http://schemas.microsoft.com/office/drawing/2014/main" id="{4903E78D-D7ED-417F-B431-323EDB4F7BA5}"/>
              </a:ext>
            </a:extLst>
          </p:cNvPr>
          <p:cNvSpPr/>
          <p:nvPr/>
        </p:nvSpPr>
        <p:spPr>
          <a:xfrm>
            <a:off x="8537170" y="75326"/>
            <a:ext cx="3644951" cy="1220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业务咨询：张炜丽，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82667907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zhangweili@xjtu.edu.cn</a:t>
            </a:r>
          </a:p>
          <a:p>
            <a:pPr algn="ctr"/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张彦鹏，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82665712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8506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zypeng@xjtu.edu.cn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96181" y="308328"/>
            <a:ext cx="10795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：体育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教学安排</a:t>
            </a:r>
          </a:p>
        </p:txBody>
      </p:sp>
      <p:sp>
        <p:nvSpPr>
          <p:cNvPr id="2" name="矩形 1"/>
          <p:cNvSpPr/>
          <p:nvPr/>
        </p:nvSpPr>
        <p:spPr>
          <a:xfrm>
            <a:off x="1249251" y="1693445"/>
            <a:ext cx="998902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同学们应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就地取材，以不依赖场地、器材的身体素质</a:t>
            </a:r>
            <a:r>
              <a:rPr lang="zh-CN" altLang="en-US" sz="28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  <a:r>
              <a:rPr lang="zh-CN" altLang="en-US" sz="28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为主，加强锻炼，提高免疫力。</a:t>
            </a:r>
            <a:endParaRPr lang="en-US" altLang="zh-CN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体育教师依托“思源学堂”定期对</a:t>
            </a:r>
            <a:r>
              <a:rPr lang="zh-CN" altLang="en-US" sz="28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学生进行关心和指导。</a:t>
            </a:r>
            <a:endParaRPr lang="en-US" altLang="zh-CN" sz="2800" b="1" kern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体育课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考核方式根据实际情况</a:t>
            </a:r>
            <a:r>
              <a:rPr lang="zh-CN" altLang="en-US" sz="28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</a:t>
            </a:r>
            <a:r>
              <a:rPr lang="zh-CN" altLang="en-US" sz="28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调整。</a:t>
            </a:r>
            <a:endParaRPr lang="en-US" altLang="zh-CN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704" y="336771"/>
            <a:ext cx="10323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</a:t>
            </a:r>
            <a:r>
              <a:rPr lang="zh-CN" altLang="en-US" sz="4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44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27706" y="1709512"/>
            <a:ext cx="9464897" cy="3153503"/>
            <a:chOff x="1427706" y="1709512"/>
            <a:chExt cx="9464897" cy="3153503"/>
          </a:xfrm>
        </p:grpSpPr>
        <p:sp>
          <p:nvSpPr>
            <p:cNvPr id="2" name="矩形 1"/>
            <p:cNvSpPr/>
            <p:nvPr/>
          </p:nvSpPr>
          <p:spPr>
            <a:xfrm>
              <a:off x="1700612" y="1959160"/>
              <a:ext cx="4281970" cy="2251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 eaLnBrk="0" hangingPunct="0">
                <a:lnSpc>
                  <a:spcPct val="20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zh-CN" altLang="en-US" sz="3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停课不停</a:t>
              </a:r>
              <a:r>
                <a:rPr lang="zh-CN" altLang="en-US" sz="36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</a:t>
              </a:r>
              <a:endParaRPr lang="en-US" altLang="zh-CN" sz="3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 algn="ctr" eaLnBrk="0" hangingPunct="0">
                <a:lnSpc>
                  <a:spcPct val="20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zh-CN" altLang="en-US" sz="3600" b="1" kern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停课不停</a:t>
              </a:r>
              <a:r>
                <a:rPr lang="zh-CN" altLang="en-US" sz="3600" b="1" kern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</a:t>
              </a:r>
              <a:endParaRPr lang="en-US" altLang="zh-CN" sz="3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33187" y="1823548"/>
              <a:ext cx="9225692" cy="2915599"/>
            </a:xfrm>
            <a:prstGeom prst="rect">
              <a:avLst/>
            </a:prstGeom>
            <a:noFill/>
            <a:ln>
              <a:solidFill>
                <a:srgbClr val="4749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7" name="Freeform 12"/>
            <p:cNvSpPr/>
            <p:nvPr/>
          </p:nvSpPr>
          <p:spPr bwMode="auto">
            <a:xfrm rot="10800000">
              <a:off x="10526835" y="4514270"/>
              <a:ext cx="365768" cy="34874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57AE"/>
            </a:solidFill>
            <a:ln>
              <a:solidFill>
                <a:srgbClr val="11863E"/>
              </a:solidFill>
            </a:ln>
          </p:spPr>
          <p:txBody>
            <a:bodyPr lIns="68562" tIns="34281" rIns="68562" bIns="34281"/>
            <a:lstStyle/>
            <a:p>
              <a:endParaRPr lang="zh-CN" altLang="en-US">
                <a:solidFill>
                  <a:srgbClr val="11863E"/>
                </a:solidFill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1427706" y="1709512"/>
              <a:ext cx="365768" cy="34874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57AE"/>
            </a:solidFill>
            <a:ln>
              <a:solidFill>
                <a:srgbClr val="11863E"/>
              </a:solidFill>
            </a:ln>
          </p:spPr>
          <p:txBody>
            <a:bodyPr lIns="68562" tIns="34281" rIns="68562" bIns="34281"/>
            <a:lstStyle/>
            <a:p>
              <a:endParaRPr lang="zh-CN" altLang="en-US">
                <a:solidFill>
                  <a:srgbClr val="11863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115664" y="1883884"/>
              <a:ext cx="4281970" cy="2251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200000"/>
                </a:lnSpc>
                <a:spcBef>
                  <a:spcPct val="20000"/>
                </a:spcBef>
                <a:buClr>
                  <a:srgbClr val="CC0000"/>
                </a:buClr>
                <a:defRPr/>
              </a:pPr>
              <a:r>
                <a:rPr lang="zh-CN" altLang="en-US" sz="3600" b="1" kern="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停课</a:t>
              </a:r>
              <a:r>
                <a:rPr lang="zh-CN" altLang="en-US" sz="3600" b="1" ker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</a:t>
              </a:r>
              <a:r>
                <a:rPr lang="zh-CN" altLang="en-US" sz="3600" b="1" kern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</a:t>
              </a:r>
              <a:r>
                <a:rPr lang="zh-CN" altLang="en-US" sz="3600" b="1" kern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</a:t>
              </a:r>
              <a:endParaRPr lang="en-US" altLang="zh-CN" sz="3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lnSpc>
                  <a:spcPct val="200000"/>
                </a:lnSpc>
                <a:spcBef>
                  <a:spcPct val="20000"/>
                </a:spcBef>
                <a:buClr>
                  <a:srgbClr val="CC0000"/>
                </a:buClr>
                <a:defRPr/>
              </a:pPr>
              <a:r>
                <a:rPr lang="zh-CN" altLang="en-US" sz="3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停课不停</a:t>
              </a:r>
              <a:r>
                <a:rPr lang="zh-CN" altLang="en-US" sz="36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</a:t>
              </a:r>
              <a:endParaRPr lang="en-US" altLang="zh-CN" sz="3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172" y="1585050"/>
            <a:ext cx="102622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655" indent="-5416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调整到学生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返校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开学后</a:t>
            </a:r>
          </a:p>
          <a:p>
            <a:pPr marL="541655" indent="-5416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补考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：原定于春季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学期开学后两周内完成的补考，调整到返校开学后的第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3—4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周。</a:t>
            </a:r>
            <a:endParaRPr lang="en-US" altLang="zh-CN" sz="2800" b="1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1655" indent="-54165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请相关同学认真复习。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6182" y="264129"/>
            <a:ext cx="6626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：补考安排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grpSp>
        <p:nvGrpSpPr>
          <p:cNvPr id="15" name="组合 20"/>
          <p:cNvGrpSpPr>
            <a:grpSpLocks noChangeAspect="1"/>
          </p:cNvGrpSpPr>
          <p:nvPr/>
        </p:nvGrpSpPr>
        <p:grpSpPr>
          <a:xfrm>
            <a:off x="1555332" y="4202596"/>
            <a:ext cx="388321" cy="392813"/>
            <a:chOff x="5999255" y="3275006"/>
            <a:chExt cx="402656" cy="450303"/>
          </a:xfrm>
          <a:solidFill>
            <a:srgbClr val="1E4A7A"/>
          </a:solidFill>
          <a:effectLst/>
        </p:grpSpPr>
        <p:sp>
          <p:nvSpPr>
            <p:cNvPr id="2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2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35"/>
          <p:cNvGrpSpPr/>
          <p:nvPr/>
        </p:nvGrpSpPr>
        <p:grpSpPr>
          <a:xfrm>
            <a:off x="1457700" y="1560590"/>
            <a:ext cx="308347" cy="342763"/>
            <a:chOff x="1605186" y="572440"/>
            <a:chExt cx="563562" cy="720725"/>
          </a:xfrm>
          <a:solidFill>
            <a:srgbClr val="1E4A7A"/>
          </a:solidFill>
          <a:effectLst/>
        </p:grpSpPr>
        <p:sp>
          <p:nvSpPr>
            <p:cNvPr id="2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800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800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800" noProof="1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428"/>
          <p:cNvSpPr txBox="1"/>
          <p:nvPr/>
        </p:nvSpPr>
        <p:spPr>
          <a:xfrm>
            <a:off x="1770634" y="1547671"/>
            <a:ext cx="433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预科一年级</a:t>
            </a:r>
            <a:endParaRPr lang="zh-CN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428"/>
          <p:cNvSpPr txBox="1"/>
          <p:nvPr/>
        </p:nvSpPr>
        <p:spPr>
          <a:xfrm>
            <a:off x="1943653" y="4164942"/>
            <a:ext cx="4331678" cy="41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预科二年级</a:t>
            </a:r>
            <a:endParaRPr lang="zh-CN" altLang="zh-CN" sz="2400" b="1" kern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6181" y="4919908"/>
            <a:ext cx="6898386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lvl="1"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lvl="1"/>
            <a:r>
              <a:rPr lang="zh-CN" altLang="en-US" smtClean="0"/>
              <a:t>按照学校本科生要求统一</a:t>
            </a:r>
            <a:r>
              <a:rPr lang="zh-CN" altLang="en-US"/>
              <a:t>安排</a:t>
            </a:r>
            <a:r>
              <a:rPr lang="zh-CN" altLang="en-US" smtClean="0"/>
              <a:t>执行。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97267" y="1949553"/>
            <a:ext cx="1103909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由三所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预科</a:t>
            </a:r>
            <a:r>
              <a:rPr lang="zh-CN" altLang="en-US" sz="2800" b="1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中学（苏州中学、南开中学、交大附中）从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日起组织网课学习，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具体</a:t>
            </a:r>
            <a:r>
              <a:rPr lang="zh-CN" altLang="en-US" sz="2800" b="1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开学报到时间将结合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当地教育部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sz="2800" b="1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相关规定，确定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  <a:r>
              <a:rPr lang="zh-CN" altLang="en-US" sz="2800" b="1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另行通知。</a:t>
            </a:r>
            <a:endParaRPr lang="en-US" altLang="zh-CN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6181" y="264129"/>
            <a:ext cx="7934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：少年班预科学生的开学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42033" y="1633864"/>
            <a:ext cx="9781121" cy="2031325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外出学生：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按照对方高校要求参与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教学。</a:t>
            </a:r>
            <a:endParaRPr lang="en-US" altLang="zh-CN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来访学生：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包括山东大学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新疆大学、厦门工学院等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学生，按照我校教学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安排执行。</a:t>
            </a:r>
            <a:endParaRPr lang="zh-CN" altLang="en-US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0111" y="1497865"/>
            <a:ext cx="613058" cy="2328448"/>
          </a:xfrm>
          <a:prstGeom prst="rect">
            <a:avLst/>
          </a:prstGeom>
          <a:solidFill>
            <a:srgbClr val="0D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2000" b="1" kern="15000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正在交流的学生</a:t>
            </a:r>
            <a:endParaRPr lang="en-US" altLang="zh-CN" sz="2000" b="1" kern="15000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2034" y="4342625"/>
            <a:ext cx="9781120" cy="147117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暂未派出的学生</a:t>
            </a:r>
            <a:r>
              <a:rPr lang="zh-CN" altLang="en-US" sz="28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暂停出访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，在第三轮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r>
              <a:rPr lang="zh-CN" altLang="en-US" sz="28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时补选课程。</a:t>
            </a:r>
            <a:endParaRPr lang="en-US" altLang="zh-CN" sz="2800" b="1" kern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寒假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返陕</a:t>
            </a:r>
            <a:r>
              <a:rPr lang="zh-CN" altLang="en-US" sz="280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sz="2800" b="1" kern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继续前往交流</a:t>
            </a:r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的学生可申请提前回</a:t>
            </a:r>
            <a:r>
              <a:rPr lang="zh-CN" altLang="en-US" sz="28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28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复学。</a:t>
            </a:r>
            <a:endParaRPr lang="en-US" altLang="zh-CN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0111" y="4229913"/>
            <a:ext cx="613058" cy="1750143"/>
          </a:xfrm>
          <a:prstGeom prst="rect">
            <a:avLst/>
          </a:prstGeom>
          <a:solidFill>
            <a:srgbClr val="0D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2000" b="1" kern="15000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未派出学生</a:t>
            </a:r>
            <a:endParaRPr lang="en-US" altLang="zh-CN" sz="2000" b="1" kern="15000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96181" y="264129"/>
            <a:ext cx="7934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：交流访学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9201" y="1078769"/>
            <a:ext cx="11253367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655" lvl="1" indent="-541655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推迟特殊</a:t>
            </a:r>
            <a:r>
              <a:rPr lang="zh-CN" altLang="en-US" sz="28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2800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招生</a:t>
            </a:r>
            <a:r>
              <a:rPr lang="zh-CN" altLang="en-US" sz="2800" kern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报名和测试时间</a:t>
            </a:r>
            <a:r>
              <a:rPr lang="zh-CN" altLang="en-US" sz="2800" b="1" kern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28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疫情造成报名资料签字、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盖章</a:t>
            </a: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等困难</a:t>
            </a:r>
            <a:r>
              <a:rPr lang="zh-CN" altLang="en-US" sz="28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，决定</a:t>
            </a:r>
            <a:r>
              <a:rPr lang="zh-CN" altLang="en-US" sz="2800" b="1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延长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高水平运动队由</a:t>
            </a:r>
            <a:r>
              <a:rPr lang="en-US" altLang="zh-CN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日延长到</a:t>
            </a:r>
            <a:r>
              <a:rPr lang="en-US" altLang="zh-CN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高水平艺术团、外语类保送生</a:t>
            </a:r>
            <a:r>
              <a:rPr lang="zh-CN" altLang="en-US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报名</a:t>
            </a:r>
            <a:r>
              <a:rPr lang="zh-CN" altLang="en-US" sz="2800" b="1" kern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en-US" altLang="zh-CN" sz="28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月中旬延长到</a:t>
            </a:r>
            <a:r>
              <a:rPr lang="en-US" altLang="zh-CN" sz="2800" b="1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2800" b="1" kern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日。</a:t>
            </a:r>
            <a:endParaRPr lang="en-US" altLang="zh-CN" sz="2800" b="1" ker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41655" lvl="1" indent="-541655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推迟</a:t>
            </a:r>
            <a:r>
              <a:rPr lang="en-US" altLang="zh-CN" sz="2800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级少年班复试时间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，将视情况另行通知</a:t>
            </a: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kern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41655" lvl="1" indent="-541655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招生宣传工作</a:t>
            </a:r>
            <a:r>
              <a:rPr lang="zh-CN" altLang="en-US" sz="2800" b="1" ker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招生办联合全国众多兄弟高校招生办，为考生及家长提供</a:t>
            </a:r>
            <a:r>
              <a:rPr lang="zh-CN" altLang="en-US" sz="2800" b="1" ker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备考经验介绍、心理辅导、生涯规划指导、志愿填报及专业选择指导</a:t>
            </a:r>
            <a:r>
              <a:rPr lang="zh-CN" altLang="en-US" sz="2800" b="1" ker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等多方面的线上咨询与辅导服务</a:t>
            </a: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ker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41655" lvl="1" indent="-541655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请大家关注本科招生网：</a:t>
            </a:r>
            <a:r>
              <a:rPr lang="en-US" altLang="zh-CN" sz="2800" b="1" kern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http</a:t>
            </a:r>
            <a:r>
              <a:rPr lang="en-US" altLang="zh-CN" sz="2800" b="1" ker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://zs.xjtu.edu.cn/</a:t>
            </a:r>
          </a:p>
        </p:txBody>
      </p:sp>
      <p:sp>
        <p:nvSpPr>
          <p:cNvPr id="4" name="矩形 3"/>
          <p:cNvSpPr/>
          <p:nvPr/>
        </p:nvSpPr>
        <p:spPr>
          <a:xfrm>
            <a:off x="1396181" y="264129"/>
            <a:ext cx="7934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：本科招生工作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6710"/>
            <a:ext cx="12192000" cy="2256307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：研究生教育的</a:t>
            </a:r>
            <a:r>
              <a:rPr lang="en-US" altLang="zh-CN" sz="4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：课程教学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1530" y="1091565"/>
            <a:ext cx="10547985" cy="1800860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总体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情况：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2020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年春季学期全校研究生开设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课程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874门，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1255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门</a:t>
            </a:r>
            <a:r>
              <a:rPr lang="zh-CN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次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，其中含有实验学时的课程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193门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（其中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57门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需要依赖实验平台完成），授课教师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897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名（其中教授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346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名）。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05815" y="3229188"/>
          <a:ext cx="10577830" cy="272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4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学期</a:t>
                      </a:r>
                      <a:endParaRPr lang="zh-CN" altLang="en-US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开课课程门数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开课课程门次数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开课课程授课教师数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教授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 cap="rnd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其他教师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春上学期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342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465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142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197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春下学期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347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500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162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188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贯穿整个春季学期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185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290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42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166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874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1255</a:t>
                      </a:r>
                      <a:endParaRPr lang="en-US" altLang="en-US" sz="2000" b="1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346</a:t>
                      </a:r>
                      <a:endParaRPr lang="en-US" altLang="en-US" sz="2000" b="1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551</a:t>
                      </a:r>
                      <a:endParaRPr lang="en-US" altLang="en-US" sz="2000" b="1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：课程教学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25358" y="1150847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【2.</a:t>
            </a:r>
            <a:r>
              <a:rPr lang="zh-CN" altLang="en-US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基本做法</a:t>
            </a:r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32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0438" y="2920180"/>
            <a:ext cx="10909929" cy="8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755398" y="1916505"/>
            <a:ext cx="2146862" cy="2254981"/>
            <a:chOff x="4924489" y="1790293"/>
            <a:chExt cx="2146862" cy="2254981"/>
          </a:xfrm>
        </p:grpSpPr>
        <p:sp>
          <p:nvSpPr>
            <p:cNvPr id="8" name="í$1îďê"/>
            <p:cNvSpPr/>
            <p:nvPr/>
          </p:nvSpPr>
          <p:spPr>
            <a:xfrm>
              <a:off x="4924489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9" name="ïṩ1ïḋè"/>
            <p:cNvSpPr/>
            <p:nvPr/>
          </p:nvSpPr>
          <p:spPr>
            <a:xfrm>
              <a:off x="5015524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10" name="íşļíḋê"/>
            <p:cNvSpPr/>
            <p:nvPr/>
          </p:nvSpPr>
          <p:spPr>
            <a:xfrm>
              <a:off x="5015525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2" name="îşļiḋê"/>
            <p:cNvGrpSpPr/>
            <p:nvPr/>
          </p:nvGrpSpPr>
          <p:grpSpPr>
            <a:xfrm>
              <a:off x="6507882" y="1879720"/>
              <a:ext cx="472065" cy="472065"/>
              <a:chOff x="6801207" y="1450573"/>
              <a:chExt cx="651072" cy="651072"/>
            </a:xfrm>
          </p:grpSpPr>
          <p:sp>
            <p:nvSpPr>
              <p:cNvPr id="13" name="iṣļiďê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ïŝlíḍè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025050" y="1862973"/>
            <a:ext cx="2146862" cy="2254981"/>
            <a:chOff x="2066227" y="1790293"/>
            <a:chExt cx="2146862" cy="2254981"/>
          </a:xfrm>
        </p:grpSpPr>
        <p:sp>
          <p:nvSpPr>
            <p:cNvPr id="16" name="íṣḷîḍê"/>
            <p:cNvSpPr/>
            <p:nvPr/>
          </p:nvSpPr>
          <p:spPr>
            <a:xfrm>
              <a:off x="2066227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17" name="íŝḷiḑe"/>
            <p:cNvSpPr/>
            <p:nvPr/>
          </p:nvSpPr>
          <p:spPr>
            <a:xfrm>
              <a:off x="2157262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18" name="ísḻíḓê"/>
            <p:cNvSpPr/>
            <p:nvPr/>
          </p:nvSpPr>
          <p:spPr>
            <a:xfrm>
              <a:off x="2157263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9" name="íṥlïḑè"/>
            <p:cNvGrpSpPr/>
            <p:nvPr/>
          </p:nvGrpSpPr>
          <p:grpSpPr>
            <a:xfrm>
              <a:off x="3649620" y="1879720"/>
              <a:ext cx="472065" cy="472065"/>
              <a:chOff x="6801207" y="1450573"/>
              <a:chExt cx="651072" cy="651072"/>
            </a:xfrm>
          </p:grpSpPr>
          <p:sp>
            <p:nvSpPr>
              <p:cNvPr id="20" name="iṧļïḋè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ṥ1ïďê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997429" y="1917033"/>
            <a:ext cx="2146862" cy="2254981"/>
            <a:chOff x="7782750" y="1790293"/>
            <a:chExt cx="2146862" cy="2254981"/>
          </a:xfrm>
        </p:grpSpPr>
        <p:sp>
          <p:nvSpPr>
            <p:cNvPr id="23" name="îṧľiďè"/>
            <p:cNvSpPr/>
            <p:nvPr/>
          </p:nvSpPr>
          <p:spPr>
            <a:xfrm>
              <a:off x="7782750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4" name="iṣḻíḑè"/>
            <p:cNvSpPr/>
            <p:nvPr/>
          </p:nvSpPr>
          <p:spPr>
            <a:xfrm>
              <a:off x="7873786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5" name="ïŝľîḋè"/>
            <p:cNvSpPr/>
            <p:nvPr/>
          </p:nvSpPr>
          <p:spPr>
            <a:xfrm>
              <a:off x="7873786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6" name="isḷiḋê"/>
            <p:cNvGrpSpPr/>
            <p:nvPr/>
          </p:nvGrpSpPr>
          <p:grpSpPr>
            <a:xfrm>
              <a:off x="9366143" y="1879720"/>
              <a:ext cx="472065" cy="472065"/>
              <a:chOff x="6801207" y="1450573"/>
              <a:chExt cx="651072" cy="651072"/>
            </a:xfrm>
          </p:grpSpPr>
          <p:sp>
            <p:nvSpPr>
              <p:cNvPr id="27" name="işlîde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iSḻidé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376431" y="2344611"/>
            <a:ext cx="140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5DA2"/>
                </a:solidFill>
                <a:ea typeface="微软雅黑" panose="020B0503020204020204" pitchFamily="34" charset="-122"/>
              </a:rPr>
              <a:t>校管</a:t>
            </a:r>
          </a:p>
          <a:p>
            <a:pPr algn="ctr"/>
            <a:r>
              <a:rPr lang="zh-CN" altLang="en-US" sz="2400" b="1" dirty="0" smtClean="0">
                <a:solidFill>
                  <a:srgbClr val="005DA2"/>
                </a:solidFill>
                <a:ea typeface="微软雅黑" panose="020B0503020204020204" pitchFamily="34" charset="-122"/>
              </a:rPr>
              <a:t>公共课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25659" y="2344677"/>
            <a:ext cx="14098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量大面广院管课</a:t>
            </a:r>
          </a:p>
        </p:txBody>
      </p:sp>
      <p:sp>
        <p:nvSpPr>
          <p:cNvPr id="32" name="内容占位符 4"/>
          <p:cNvSpPr txBox="1"/>
          <p:nvPr/>
        </p:nvSpPr>
        <p:spPr>
          <a:xfrm>
            <a:off x="588044" y="3912661"/>
            <a:ext cx="2792827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rgbClr val="002060"/>
                </a:solidFill>
                <a:ea typeface="微软雅黑" panose="020B0503020204020204" pitchFamily="34" charset="-122"/>
              </a:rPr>
              <a:t>研究生院统一组织，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rgbClr val="002060"/>
                </a:solidFill>
                <a:ea typeface="微软雅黑" panose="020B0503020204020204" pitchFamily="34" charset="-122"/>
              </a:rPr>
              <a:t>学院组织教学团队落实</a:t>
            </a:r>
          </a:p>
        </p:txBody>
      </p:sp>
      <p:sp>
        <p:nvSpPr>
          <p:cNvPr id="33" name="内容占位符 4"/>
          <p:cNvSpPr txBox="1"/>
          <p:nvPr/>
        </p:nvSpPr>
        <p:spPr>
          <a:xfrm>
            <a:off x="3579315" y="3911911"/>
            <a:ext cx="2481079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学院统一组织，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逐步上线</a:t>
            </a:r>
          </a:p>
        </p:txBody>
      </p:sp>
      <p:sp>
        <p:nvSpPr>
          <p:cNvPr id="34" name="内容占位符 4"/>
          <p:cNvSpPr txBox="1"/>
          <p:nvPr/>
        </p:nvSpPr>
        <p:spPr>
          <a:xfrm>
            <a:off x="8583284" y="3885542"/>
            <a:ext cx="3441568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rgbClr val="002060"/>
                </a:solidFill>
                <a:ea typeface="微软雅黑" panose="020B0503020204020204" pitchFamily="34" charset="-122"/>
              </a:rPr>
              <a:t>暂时不变，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rgbClr val="002060"/>
                </a:solidFill>
                <a:ea typeface="微软雅黑" panose="020B0503020204020204" pitchFamily="34" charset="-122"/>
              </a:rPr>
              <a:t>按原计划授课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0" y="5153621"/>
            <a:ext cx="12192000" cy="1150703"/>
          </a:xfrm>
          <a:prstGeom prst="round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所有课程在“</a:t>
            </a:r>
            <a:r>
              <a:rPr lang="zh-CN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思源学习空间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”（http://</a:t>
            </a:r>
            <a:r>
              <a:rPr lang="zh-CN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ispace.xjtu.edu.cn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）统一上线发布。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“思源学习空间”培训时间</a:t>
            </a:r>
            <a:r>
              <a:rPr lang="zh-CN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2月12日14:00-16:00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，其他平台培训与本科相同。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345387" y="1914968"/>
            <a:ext cx="2146862" cy="2254981"/>
            <a:chOff x="4924489" y="1790293"/>
            <a:chExt cx="2146862" cy="2254981"/>
          </a:xfrm>
        </p:grpSpPr>
        <p:sp>
          <p:nvSpPr>
            <p:cNvPr id="37" name="í$1îďê"/>
            <p:cNvSpPr/>
            <p:nvPr/>
          </p:nvSpPr>
          <p:spPr>
            <a:xfrm>
              <a:off x="4924489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38" name="ïṩ1ïḋè"/>
            <p:cNvSpPr/>
            <p:nvPr/>
          </p:nvSpPr>
          <p:spPr>
            <a:xfrm>
              <a:off x="5015524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39" name="íşļíḋê"/>
            <p:cNvSpPr/>
            <p:nvPr/>
          </p:nvSpPr>
          <p:spPr>
            <a:xfrm>
              <a:off x="5015525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0" name="îşļiḋê"/>
            <p:cNvGrpSpPr/>
            <p:nvPr/>
          </p:nvGrpSpPr>
          <p:grpSpPr>
            <a:xfrm>
              <a:off x="6507882" y="1879720"/>
              <a:ext cx="472065" cy="472065"/>
              <a:chOff x="6801207" y="1450573"/>
              <a:chExt cx="651072" cy="651072"/>
            </a:xfrm>
          </p:grpSpPr>
          <p:sp>
            <p:nvSpPr>
              <p:cNvPr id="41" name="iṣļiďê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ïŝlíḍè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9368043" y="2343202"/>
            <a:ext cx="14098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后半学期课程</a:t>
            </a:r>
            <a:endParaRPr lang="en-US" altLang="zh-CN" sz="2400" b="1" dirty="0" smtClean="0">
              <a:solidFill>
                <a:srgbClr val="005DA2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内容占位符 4"/>
          <p:cNvSpPr txBox="1"/>
          <p:nvPr/>
        </p:nvSpPr>
        <p:spPr>
          <a:xfrm>
            <a:off x="6141597" y="3888444"/>
            <a:ext cx="2481079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鼓励教师自主上线，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也可适当调后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73364" y="2112892"/>
            <a:ext cx="18189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5DA2"/>
                </a:solidFill>
                <a:ea typeface="微软雅黑" panose="020B0503020204020204" pitchFamily="34" charset="-122"/>
              </a:rPr>
              <a:t>学时少</a:t>
            </a:r>
          </a:p>
          <a:p>
            <a:pPr algn="ctr"/>
            <a:r>
              <a:rPr lang="zh-CN" altLang="en-US" sz="2400" b="1" dirty="0" smtClean="0">
                <a:solidFill>
                  <a:srgbClr val="005DA2"/>
                </a:solidFill>
                <a:ea typeface="微软雅黑" panose="020B0503020204020204" pitchFamily="34" charset="-122"/>
              </a:rPr>
              <a:t>人数少</a:t>
            </a:r>
          </a:p>
          <a:p>
            <a:pPr algn="ctr"/>
            <a:r>
              <a:rPr lang="zh-CN" altLang="en-US" sz="2400" b="1" dirty="0" smtClean="0">
                <a:solidFill>
                  <a:srgbClr val="005DA2"/>
                </a:solidFill>
                <a:ea typeface="微软雅黑" panose="020B0503020204020204" pitchFamily="34" charset="-122"/>
              </a:rPr>
              <a:t>院管课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901430" y="80645"/>
            <a:ext cx="3206750" cy="1469390"/>
          </a:xfrm>
          <a:prstGeom prst="roundRect">
            <a:avLst/>
          </a:prstGeom>
          <a:solidFill>
            <a:srgbClr val="D0E7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业务咨询：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纪洁菲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82663852，13572868579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jijiefei@xjtu.edu.cn</a:t>
            </a:r>
          </a:p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许超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82663852，18629056358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chaoxu@xjtu.edu.cn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656" y="3350563"/>
            <a:ext cx="213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557AE"/>
                </a:solidFill>
                <a:latin typeface="黑体" pitchFamily="49" charset="-122"/>
                <a:ea typeface="黑体" pitchFamily="49" charset="-122"/>
              </a:rPr>
              <a:t>上半学期、整学期</a:t>
            </a:r>
            <a:endParaRPr lang="zh-CN" altLang="en-US" b="1" dirty="0">
              <a:solidFill>
                <a:srgbClr val="1557A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6085" y="3354626"/>
            <a:ext cx="220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557AE"/>
                </a:solidFill>
                <a:latin typeface="黑体" pitchFamily="49" charset="-122"/>
                <a:ea typeface="黑体" pitchFamily="49" charset="-122"/>
              </a:rPr>
              <a:t>上半学期、整学期</a:t>
            </a:r>
            <a:endParaRPr lang="zh-CN" altLang="en-US" b="1" dirty="0">
              <a:solidFill>
                <a:srgbClr val="1557A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4653" y="3359690"/>
            <a:ext cx="137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557AE"/>
                </a:solidFill>
                <a:latin typeface="黑体" pitchFamily="49" charset="-122"/>
                <a:ea typeface="黑体" pitchFamily="49" charset="-122"/>
              </a:rPr>
              <a:t>上半学期</a:t>
            </a:r>
            <a:endParaRPr lang="zh-CN" altLang="en-US" b="1" dirty="0">
              <a:solidFill>
                <a:srgbClr val="1557AE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：学位</a:t>
            </a:r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会、论文送审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</a:t>
            </a:r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答辩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15" name="Rectangle 3"/>
          <p:cNvSpPr txBox="1"/>
          <p:nvPr>
            <p:custDataLst>
              <p:tags r:id="rId1"/>
            </p:custDataLst>
          </p:nvPr>
        </p:nvSpPr>
        <p:spPr>
          <a:xfrm>
            <a:off x="322201" y="1154059"/>
            <a:ext cx="8839728" cy="693631"/>
          </a:xfrm>
          <a:prstGeom prst="rect">
            <a:avLst/>
          </a:prstGeom>
          <a:solidFill>
            <a:srgbClr val="0D4677"/>
          </a:solidFill>
          <a:ln w="9525">
            <a:noFill/>
          </a:ln>
        </p:spPr>
        <p:txBody>
          <a:bodyPr/>
          <a:lstStyle/>
          <a:p>
            <a:pPr algn="just" fontAlgn="auto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月学位会召开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时间将适当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延期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；根据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增加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学位会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次数，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确保毕业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时间。</a:t>
            </a: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2201" y="1847690"/>
            <a:ext cx="4825365" cy="5488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5400" b="0" u="none" strike="noStrike" kern="1200" cap="none" spc="6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685800" indent="-685800">
              <a:buFont typeface="Wingdings" panose="05000000000000000000" charset="0"/>
              <a:buChar char="u"/>
            </a:pPr>
            <a:r>
              <a:rPr lang="zh-CN" altLang="en-US" sz="2800" b="1" spc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博士</a:t>
            </a:r>
            <a:r>
              <a:rPr sz="2800" b="1" spc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论文送审</a:t>
            </a:r>
            <a:endParaRPr sz="2800" b="1" spc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9249407" y="31484"/>
            <a:ext cx="2885791" cy="1469390"/>
          </a:xfrm>
          <a:prstGeom prst="roundRect">
            <a:avLst/>
          </a:prstGeom>
          <a:solidFill>
            <a:srgbClr val="D0E7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业务咨询：罗婧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82660975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15353652967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peytonluo@xjtu.edu.cn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石慧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82660975，17765089768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huishi@xjtu.edu.cn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65920" y="3928031"/>
            <a:ext cx="5638800" cy="4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72690" y="2466555"/>
            <a:ext cx="1740518" cy="12346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导师</a:t>
            </a:r>
            <a:r>
              <a:rPr lang="zh-CN" altLang="en-US" dirty="0">
                <a:ea typeface="微软雅黑" panose="020B0503020204020204" pitchFamily="34" charset="-122"/>
              </a:rPr>
              <a:t>审查论文、科研成果等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电子版材料</a:t>
            </a:r>
          </a:p>
        </p:txBody>
      </p:sp>
      <p:sp>
        <p:nvSpPr>
          <p:cNvPr id="18" name="右箭头 17"/>
          <p:cNvSpPr/>
          <p:nvPr/>
        </p:nvSpPr>
        <p:spPr>
          <a:xfrm>
            <a:off x="2434218" y="2964261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932932" y="2464641"/>
            <a:ext cx="1447076" cy="11903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系所</a:t>
            </a:r>
            <a:r>
              <a:rPr lang="zh-CN" altLang="en-US" dirty="0">
                <a:ea typeface="微软雅黑" panose="020B0503020204020204" pitchFamily="34" charset="-122"/>
              </a:rPr>
              <a:t>组织预</a:t>
            </a:r>
            <a:r>
              <a:rPr lang="zh-CN" altLang="en-US" dirty="0" smtClean="0">
                <a:ea typeface="微软雅黑" panose="020B0503020204020204" pitchFamily="34" charset="-122"/>
              </a:rPr>
              <a:t>答辩（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视频答辩</a:t>
            </a:r>
            <a:r>
              <a:rPr lang="zh-CN" altLang="en-US" dirty="0"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877265" y="2464641"/>
            <a:ext cx="1575220" cy="1146716"/>
          </a:xfrm>
          <a:prstGeom prst="roundRect">
            <a:avLst/>
          </a:prstGeom>
          <a:ln>
            <a:solidFill>
              <a:srgbClr val="144D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研究生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在管理系统</a:t>
            </a:r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中填报申请</a:t>
            </a:r>
            <a:endParaRPr lang="zh-CN" altLang="zh-CN" sz="4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956541" y="2466555"/>
            <a:ext cx="2395293" cy="11990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答辩秘书</a:t>
            </a:r>
            <a:r>
              <a:rPr lang="zh-CN" altLang="en-US" dirty="0" smtClean="0">
                <a:ea typeface="微软雅黑" panose="020B0503020204020204" pitchFamily="34" charset="-122"/>
              </a:rPr>
              <a:t>发送送审材料</a:t>
            </a:r>
            <a:r>
              <a:rPr lang="zh-CN" altLang="en-US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电子版</a:t>
            </a:r>
            <a:r>
              <a:rPr lang="zh-CN" altLang="en-US" dirty="0">
                <a:ea typeface="微软雅黑" panose="020B0503020204020204" pitchFamily="34" charset="-122"/>
              </a:rPr>
              <a:t>至各学院教学秘书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电子邮箱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9768412" y="2464641"/>
            <a:ext cx="1700344" cy="11990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教学秘书</a:t>
            </a:r>
            <a:r>
              <a:rPr lang="zh-CN" altLang="en-US" dirty="0">
                <a:ea typeface="微软雅黑" panose="020B0503020204020204" pitchFamily="34" charset="-122"/>
              </a:rPr>
              <a:t>初审后通过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电子邮件</a:t>
            </a:r>
            <a:r>
              <a:rPr lang="zh-CN" altLang="en-US" dirty="0">
                <a:ea typeface="微软雅黑" panose="020B0503020204020204" pitchFamily="34" charset="-122"/>
              </a:rPr>
              <a:t>提交分会主席审批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431884" y="3928031"/>
            <a:ext cx="2232991" cy="1169347"/>
          </a:xfrm>
          <a:prstGeom prst="roundRect">
            <a:avLst/>
          </a:prstGeom>
          <a:ln>
            <a:solidFill>
              <a:srgbClr val="144D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教学秘书</a:t>
            </a:r>
            <a:r>
              <a:rPr lang="zh-CN" altLang="zh-CN" dirty="0" smtClean="0">
                <a:ea typeface="微软雅黑" panose="020B0503020204020204" pitchFamily="34" charset="-122"/>
              </a:rPr>
              <a:t>在管理系统中审批</a:t>
            </a:r>
            <a:r>
              <a:rPr lang="zh-CN" altLang="en-US" dirty="0" smtClean="0">
                <a:ea typeface="微软雅黑" panose="020B0503020204020204" pitchFamily="34" charset="-122"/>
              </a:rPr>
              <a:t>操作，并</a:t>
            </a:r>
            <a:r>
              <a:rPr lang="zh-CN" altLang="en-US" dirty="0">
                <a:ea typeface="微软雅黑" panose="020B0503020204020204" pitchFamily="34" charset="-122"/>
              </a:rPr>
              <a:t>通过</a:t>
            </a:r>
            <a:r>
              <a:rPr lang="zh-CN" altLang="en-US" dirty="0" smtClean="0">
                <a:ea typeface="微软雅黑" panose="020B0503020204020204" pitchFamily="34" charset="-122"/>
              </a:rPr>
              <a:t>线上</a:t>
            </a:r>
            <a:r>
              <a:rPr lang="zh-CN" altLang="en-US" dirty="0">
                <a:ea typeface="微软雅黑" panose="020B0503020204020204" pitchFamily="34" charset="-122"/>
              </a:rPr>
              <a:t>公</a:t>
            </a:r>
            <a:r>
              <a:rPr lang="zh-CN" altLang="en-US" dirty="0" smtClean="0">
                <a:ea typeface="微软雅黑" panose="020B0503020204020204" pitchFamily="34" charset="-122"/>
              </a:rPr>
              <a:t>示</a:t>
            </a:r>
            <a:endParaRPr lang="zh-CN" altLang="zh-CN" sz="4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4394917" y="2964261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6452485" y="2964261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9351834" y="2979668"/>
            <a:ext cx="416578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672690" y="4199158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223252" y="3838917"/>
            <a:ext cx="1709680" cy="11990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分会主席</a:t>
            </a:r>
            <a:r>
              <a:rPr lang="zh-CN" altLang="en-US" dirty="0">
                <a:ea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电子邮件</a:t>
            </a:r>
            <a:r>
              <a:rPr lang="zh-CN" altLang="en-US" dirty="0">
                <a:ea typeface="微软雅黑" panose="020B0503020204020204" pitchFamily="34" charset="-122"/>
              </a:rPr>
              <a:t>向教学秘书反馈审批结论</a:t>
            </a:r>
          </a:p>
        </p:txBody>
      </p:sp>
      <p:sp>
        <p:nvSpPr>
          <p:cNvPr id="31" name="右箭头 30"/>
          <p:cNvSpPr/>
          <p:nvPr/>
        </p:nvSpPr>
        <p:spPr>
          <a:xfrm>
            <a:off x="2954909" y="4266224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259479" y="3868619"/>
            <a:ext cx="4091741" cy="1169347"/>
          </a:xfrm>
          <a:prstGeom prst="roundRect">
            <a:avLst/>
          </a:prstGeom>
          <a:ln>
            <a:solidFill>
              <a:srgbClr val="144D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匿名评审由</a:t>
            </a:r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校学位办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负责线上送审；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常规评审由</a:t>
            </a:r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答辩秘书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在管理信息系统上操作，线上送审</a:t>
            </a:r>
            <a:endParaRPr lang="zh-CN" altLang="zh-CN" sz="4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688716" y="4331858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4290" y="5219278"/>
            <a:ext cx="10812511" cy="1196796"/>
          </a:xfrm>
          <a:prstGeom prst="rect">
            <a:avLst/>
          </a:prstGeom>
          <a:noFill/>
          <a:ln w="34925" cmpd="sng">
            <a:solidFill>
              <a:srgbClr val="144D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9640" y="5219278"/>
            <a:ext cx="105448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ea typeface="微软雅黑" panose="020B0503020204020204" pitchFamily="34" charset="-122"/>
              </a:rPr>
              <a:t>答辩</a:t>
            </a:r>
            <a:r>
              <a:rPr lang="zh-CN" altLang="en-US" sz="1600" b="1" dirty="0">
                <a:ea typeface="微软雅黑" panose="020B0503020204020204" pitchFamily="34" charset="-122"/>
              </a:rPr>
              <a:t>秘书及学院应</a:t>
            </a:r>
            <a:r>
              <a:rPr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</a:rPr>
              <a:t>保存好所有审批流程记录，所有签字及用印后期补办</a:t>
            </a:r>
            <a:r>
              <a:rPr lang="zh-CN" altLang="en-US" sz="1600" b="1" dirty="0">
                <a:ea typeface="微软雅黑" panose="020B0503020204020204" pitchFamily="34" charset="-122"/>
              </a:rPr>
              <a:t>；</a:t>
            </a:r>
            <a:endParaRPr lang="en-US" altLang="zh-CN" sz="1600" b="1" dirty="0"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同等学力</a:t>
            </a:r>
            <a:r>
              <a:rPr lang="zh-CN" altLang="en-US" sz="1600" b="1" dirty="0">
                <a:solidFill>
                  <a:srgbClr val="FF0000"/>
                </a:solidFill>
                <a:ea typeface="微软雅黑" panose="020B0503020204020204" pitchFamily="34" charset="-122"/>
              </a:rPr>
              <a:t>博士</a:t>
            </a:r>
            <a:r>
              <a:rPr lang="zh-CN" altLang="en-US" sz="1600" b="1" dirty="0">
                <a:ea typeface="微软雅黑" panose="020B0503020204020204" pitchFamily="34" charset="-122"/>
              </a:rPr>
              <a:t>送审由教学秘书将分会审批后的材料发送至校学位办邮箱</a:t>
            </a:r>
            <a:r>
              <a:rPr lang="en-US" altLang="zh-CN" sz="1600" b="1" dirty="0">
                <a:ea typeface="微软雅黑" panose="020B0503020204020204" pitchFamily="34" charset="-122"/>
              </a:rPr>
              <a:t>xwb@xjtu.edu.cn</a:t>
            </a:r>
            <a:r>
              <a:rPr lang="zh-CN" altLang="en-US" sz="1600" b="1" dirty="0">
                <a:ea typeface="微软雅黑" panose="020B0503020204020204" pitchFamily="34" charset="-122"/>
              </a:rPr>
              <a:t>，由校学位办负责</a:t>
            </a:r>
            <a:r>
              <a:rPr lang="zh-CN" altLang="en-US" sz="1600" b="1" dirty="0" smtClean="0">
                <a:ea typeface="微软雅黑" panose="020B0503020204020204" pitchFamily="34" charset="-122"/>
              </a:rPr>
              <a:t>送审；</a:t>
            </a:r>
            <a:endParaRPr lang="en-US" altLang="zh-CN" sz="1600" b="1" dirty="0" smtClean="0"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ea typeface="微软雅黑" panose="020B0503020204020204" pitchFamily="34" charset="-122"/>
              </a:rPr>
              <a:t>流程图</a:t>
            </a:r>
            <a:r>
              <a:rPr lang="zh-CN" altLang="en-US" sz="1600" b="1" dirty="0">
                <a:ea typeface="微软雅黑" panose="020B0503020204020204" pitchFamily="34" charset="-122"/>
              </a:rPr>
              <a:t>中红字部分为线上送审较以前发生变化的内容，硕士学位论文送审由各学院参照</a:t>
            </a:r>
            <a:r>
              <a:rPr lang="zh-CN" altLang="en-US" sz="1600" b="1" dirty="0" smtClean="0">
                <a:ea typeface="微软雅黑" panose="020B0503020204020204" pitchFamily="34" charset="-122"/>
              </a:rPr>
              <a:t>执行</a:t>
            </a:r>
            <a:r>
              <a:rPr lang="zh-CN" altLang="en-US" sz="1600" b="1" dirty="0"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759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：学位</a:t>
            </a:r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会、论文送审</a:t>
            </a:r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</a:t>
            </a:r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答辩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5800" y="2701158"/>
            <a:ext cx="5638800" cy="4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66236" y="892978"/>
            <a:ext cx="4825365" cy="5657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5400" b="0" u="none" strike="noStrike" kern="1200" cap="none" spc="6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685800" indent="-685800">
              <a:buFont typeface="Wingdings" panose="05000000000000000000" charset="0"/>
              <a:buChar char="u"/>
            </a:pPr>
            <a:r>
              <a:rPr lang="zh-CN" altLang="en-US" sz="2800" b="1" spc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博士论文</a:t>
            </a:r>
            <a:r>
              <a:rPr sz="2800" b="1" spc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答辩</a:t>
            </a:r>
            <a:endParaRPr sz="2800" b="1" spc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07807" y="1630624"/>
            <a:ext cx="2722203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答辩秘书</a:t>
            </a:r>
            <a:r>
              <a:rPr lang="zh-CN" altLang="en-US" dirty="0">
                <a:ea typeface="微软雅黑" panose="020B0503020204020204" pitchFamily="34" charset="-122"/>
              </a:rPr>
              <a:t>在管理信息系统中录入答辩安排，并发送</a:t>
            </a:r>
            <a:r>
              <a:rPr lang="zh-CN" altLang="en-US" dirty="0" smtClean="0">
                <a:ea typeface="微软雅黑" panose="020B0503020204020204" pitchFamily="34" charset="-122"/>
              </a:rPr>
              <a:t>答辩申请材料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电子版</a:t>
            </a:r>
            <a:r>
              <a:rPr lang="zh-CN" altLang="en-US" dirty="0" smtClean="0">
                <a:ea typeface="微软雅黑" panose="020B0503020204020204" pitchFamily="34" charset="-122"/>
              </a:rPr>
              <a:t>至教学</a:t>
            </a:r>
            <a:r>
              <a:rPr lang="zh-CN" altLang="en-US" dirty="0">
                <a:ea typeface="微软雅黑" panose="020B0503020204020204" pitchFamily="34" charset="-122"/>
              </a:rPr>
              <a:t>秘书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电子邮箱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505200" y="1662869"/>
            <a:ext cx="1718377" cy="14887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教学秘书</a:t>
            </a:r>
            <a:r>
              <a:rPr lang="zh-CN" altLang="en-US" dirty="0">
                <a:ea typeface="微软雅黑" panose="020B0503020204020204" pitchFamily="34" charset="-122"/>
              </a:rPr>
              <a:t>初审后通过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电子邮件</a:t>
            </a:r>
            <a:r>
              <a:rPr lang="zh-CN" altLang="en-US" dirty="0">
                <a:ea typeface="微软雅黑" panose="020B0503020204020204" pitchFamily="34" charset="-122"/>
              </a:rPr>
              <a:t>提交分会主席审批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896200" y="1622175"/>
            <a:ext cx="1713213" cy="1457435"/>
          </a:xfrm>
          <a:prstGeom prst="roundRect">
            <a:avLst/>
          </a:prstGeom>
          <a:ln>
            <a:solidFill>
              <a:srgbClr val="144D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教学秘书</a:t>
            </a:r>
            <a:r>
              <a:rPr lang="zh-CN" altLang="zh-CN" dirty="0">
                <a:ea typeface="微软雅黑" panose="020B0503020204020204" pitchFamily="34" charset="-122"/>
              </a:rPr>
              <a:t>在研究生管理系统中操作</a:t>
            </a:r>
            <a:r>
              <a:rPr lang="zh-CN" altLang="en-US" dirty="0">
                <a:ea typeface="微软雅黑" panose="020B0503020204020204" pitchFamily="34" charset="-122"/>
              </a:rPr>
              <a:t>答辩</a:t>
            </a:r>
            <a:r>
              <a:rPr lang="zh-CN" altLang="zh-CN" dirty="0">
                <a:ea typeface="微软雅黑" panose="020B0503020204020204" pitchFamily="34" charset="-122"/>
              </a:rPr>
              <a:t>审批通过</a:t>
            </a:r>
            <a:endParaRPr lang="zh-CN" altLang="zh-CN" sz="4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030010" y="2239073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223577" y="2263919"/>
            <a:ext cx="448291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671869" y="1681188"/>
            <a:ext cx="1720275" cy="13984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a typeface="微软雅黑" panose="020B0503020204020204" pitchFamily="34" charset="-122"/>
              </a:rPr>
              <a:t>分会主席</a:t>
            </a:r>
            <a:r>
              <a:rPr lang="zh-CN" altLang="en-US" dirty="0">
                <a:ea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电子邮件</a:t>
            </a:r>
            <a:r>
              <a:rPr lang="zh-CN" altLang="en-US" dirty="0">
                <a:ea typeface="微软雅黑" panose="020B0503020204020204" pitchFamily="34" charset="-122"/>
              </a:rPr>
              <a:t>向教学秘书反馈审批结论</a:t>
            </a:r>
          </a:p>
        </p:txBody>
      </p:sp>
      <p:sp>
        <p:nvSpPr>
          <p:cNvPr id="17" name="右箭头 16"/>
          <p:cNvSpPr/>
          <p:nvPr/>
        </p:nvSpPr>
        <p:spPr>
          <a:xfrm>
            <a:off x="7392144" y="2260368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9667356" y="2202888"/>
            <a:ext cx="504056" cy="2392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95286" y="1622175"/>
            <a:ext cx="1607376" cy="14574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视频答辩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5398" y="3545622"/>
            <a:ext cx="11377264" cy="2519082"/>
          </a:xfrm>
          <a:prstGeom prst="rect">
            <a:avLst/>
          </a:prstGeom>
          <a:noFill/>
          <a:ln w="34925" cmpd="sng">
            <a:solidFill>
              <a:srgbClr val="144D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6732" y="3835667"/>
            <a:ext cx="11125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开学前原则上不进行答辩审批和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。特殊情况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经审批备案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后，可进行视频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视频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答辩，评委</a:t>
            </a:r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可口头投票，秘书做好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记录；</a:t>
            </a:r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委员讨论形成答辩决议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电子版；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答辩秘书做好答辩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将图片、音频资料发送至学位办邮箱备案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签字及用印程序后期补办。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中红字部分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为较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以前发生变化的内容；</a:t>
            </a:r>
            <a:r>
              <a:rPr lang="zh-CN" altLang="en-US" sz="2000" b="1" dirty="0">
                <a:ea typeface="微软雅黑" panose="020B0503020204020204" pitchFamily="34" charset="-122"/>
              </a:rPr>
              <a:t>硕士学位答辩由各学院负责</a:t>
            </a:r>
            <a:r>
              <a:rPr lang="zh-CN" altLang="en-US" sz="2000" b="1" dirty="0" smtClean="0"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参照博士答辩执行</a:t>
            </a:r>
            <a:r>
              <a:rPr lang="zh-CN" altLang="en-US" sz="2000" b="1" dirty="0"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868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：研究生招生工作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42290" y="1639098"/>
            <a:ext cx="11116310" cy="2974955"/>
          </a:xfrm>
          <a:custGeom>
            <a:avLst/>
            <a:gdLst/>
            <a:ahLst/>
            <a:cxnLst/>
            <a:rect l="l" t="t" r="r" b="b"/>
            <a:pathLst>
              <a:path w="11116310" h="2744470">
                <a:moveTo>
                  <a:pt x="0" y="2744216"/>
                </a:moveTo>
                <a:lnTo>
                  <a:pt x="11115802" y="2744216"/>
                </a:lnTo>
                <a:lnTo>
                  <a:pt x="11115802" y="0"/>
                </a:lnTo>
                <a:lnTo>
                  <a:pt x="0" y="0"/>
                </a:lnTo>
                <a:lnTo>
                  <a:pt x="0" y="2744216"/>
                </a:lnTo>
                <a:close/>
              </a:path>
            </a:pathLst>
          </a:custGeom>
          <a:ln w="12700">
            <a:solidFill>
              <a:srgbClr val="AE4352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9"/>
          <p:cNvSpPr txBox="1">
            <a:spLocks noGrp="1"/>
          </p:cNvSpPr>
          <p:nvPr>
            <p:ph type="body" idx="1"/>
          </p:nvPr>
        </p:nvSpPr>
        <p:spPr>
          <a:xfrm>
            <a:off x="744556" y="1731808"/>
            <a:ext cx="10778849" cy="280204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根据上级要求，</a:t>
            </a:r>
            <a:r>
              <a:rPr lang="zh-CN" altLang="en-US" sz="2400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我校</a:t>
            </a:r>
            <a:r>
              <a:rPr lang="zh-CN" altLang="en-US" sz="2400" b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硕士</a:t>
            </a:r>
            <a:r>
              <a:rPr lang="zh-CN" altLang="en-US" sz="2400" b="1" dirty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研究生复试</a:t>
            </a:r>
            <a:r>
              <a:rPr lang="zh-CN" altLang="en-US" sz="2400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录取</a:t>
            </a:r>
            <a:r>
              <a:rPr lang="zh-CN" altLang="en-US" sz="2400" b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工作、博士</a:t>
            </a:r>
            <a:r>
              <a:rPr lang="zh-CN" altLang="en-US" sz="2400" b="1" dirty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研究生考试</a:t>
            </a:r>
            <a:r>
              <a:rPr lang="zh-CN" altLang="en-US" sz="2400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招生</a:t>
            </a:r>
            <a:r>
              <a:rPr lang="zh-CN" altLang="en-US" sz="2400" b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工作将推迟举行，请大家关注研究生招生网站。</a:t>
            </a:r>
            <a:endParaRPr lang="en-US" altLang="zh-CN" sz="2400" b="1" smtClean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与兄弟高校同步发布研究生招生考试成绩、公布初试拟录取分数线、面试形式和时间。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考生利用防疫时间认真做好面试准备</a:t>
            </a:r>
            <a:r>
              <a:rPr lang="zh-CN" altLang="en-US" sz="2400" b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542290" y="5193173"/>
            <a:ext cx="11116310" cy="917575"/>
          </a:xfrm>
          <a:custGeom>
            <a:avLst/>
            <a:gdLst/>
            <a:ahLst/>
            <a:cxnLst/>
            <a:rect l="l" t="t" r="r" b="b"/>
            <a:pathLst>
              <a:path w="11116310" h="2744470">
                <a:moveTo>
                  <a:pt x="0" y="2744216"/>
                </a:moveTo>
                <a:lnTo>
                  <a:pt x="11115802" y="2744216"/>
                </a:lnTo>
                <a:lnTo>
                  <a:pt x="11115802" y="0"/>
                </a:lnTo>
                <a:lnTo>
                  <a:pt x="0" y="0"/>
                </a:lnTo>
                <a:lnTo>
                  <a:pt x="0" y="2744216"/>
                </a:lnTo>
                <a:close/>
              </a:path>
            </a:pathLst>
          </a:custGeom>
          <a:ln w="12700">
            <a:solidFill>
              <a:srgbClr val="AE4352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901430" y="80645"/>
            <a:ext cx="3206750" cy="1469390"/>
          </a:xfrm>
          <a:prstGeom prst="roundRect">
            <a:avLst/>
          </a:prstGeom>
          <a:solidFill>
            <a:srgbClr val="D0E7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业务咨询：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史力健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8266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7898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，13259790606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yzb@xjtu.edu.cn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吴红苇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82665760，13474649318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whwxjtu@xjtu.edu.cn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598" y="5339984"/>
            <a:ext cx="7106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研究生招生网   </a:t>
            </a:r>
            <a:r>
              <a:rPr lang="en-US" altLang="zh-CN" sz="3200" b="1" dirty="0">
                <a:solidFill>
                  <a:srgbClr val="155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altLang="zh-CN" sz="3200" b="1" dirty="0" smtClean="0">
                <a:solidFill>
                  <a:srgbClr val="1557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yz.xjtu.edu.cn</a:t>
            </a:r>
            <a:endParaRPr lang="zh-CN" altLang="en-US" sz="3200" b="1" dirty="0">
              <a:solidFill>
                <a:srgbClr val="1557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79870" y="210005"/>
            <a:ext cx="110121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为什么要“四个不停”？</a:t>
            </a:r>
            <a:endParaRPr lang="zh-CN" altLang="en-US" sz="44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355" y="1139478"/>
            <a:ext cx="11562736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一个宗旨</a:t>
            </a:r>
            <a:r>
              <a:rPr lang="zh-CN" altLang="en-US" sz="2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守护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师生安全，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控与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学习两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不误，将影响降到最低。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39750" lvl="0" indent="-539750"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不确定，消极等待无异于浪费生命。</a:t>
            </a:r>
            <a:endParaRPr lang="en-US" altLang="zh-CN" sz="2800" b="1" kern="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70305" lvl="0" indent="-541655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疫情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何时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彻底消灭的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不确定；</a:t>
            </a:r>
            <a:endParaRPr lang="en-US" altLang="zh-CN" sz="2800" b="1" kern="0" dirty="0" smtClean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70305" lvl="0" indent="-541655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学生何时全部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返校的时间不确定。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39750" indent="-539750"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三个有利于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，积极作为是最有力的支持。</a:t>
            </a:r>
            <a:endParaRPr lang="en-US" altLang="zh-CN" sz="2800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70305" indent="-541655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有利于培养学生自律意识，培养自主学习和研究的习惯和能力；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70305" indent="-541655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有利于及时掌握大家的生活学习动态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，建立更密切的师生互动</a:t>
            </a:r>
            <a:r>
              <a:rPr lang="en-US" altLang="zh-CN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marL="1170305" indent="-541655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有利于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保障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教学秩序，教学计划具有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内容连贯性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执行严肃性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资源依赖性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时空制约性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，牵一发动全身，弥补代价很大。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60450" y="1430670"/>
            <a:ext cx="5718810" cy="193899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sz="20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回国日期在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3月31日（暂定）之前的国家公派留学人员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参加校内短访项目的留学人员</a:t>
            </a:r>
            <a:r>
              <a:rPr 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sz="2000" dirty="0" err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如因疫情需申请延期回国的，国家留学基金委及学校予</a:t>
            </a:r>
            <a:r>
              <a:rPr lang="zh-CN" altLang="en-US" sz="200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</a:t>
            </a:r>
            <a:r>
              <a:rPr sz="200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以支持</a:t>
            </a:r>
            <a:r>
              <a:rPr lang="zh-CN" altLang="en-US" sz="200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 dirty="0" err="1" smtClean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030" y="1338991"/>
            <a:ext cx="612775" cy="2127802"/>
          </a:xfrm>
          <a:prstGeom prst="rect">
            <a:avLst/>
          </a:prstGeom>
          <a:solidFill>
            <a:srgbClr val="0D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2000" b="1" kern="15000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正在交流的学生</a:t>
            </a:r>
            <a:endParaRPr lang="en-US" altLang="zh-CN" sz="2000" b="1" kern="15000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0450" y="3775075"/>
            <a:ext cx="5718810" cy="2412365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sz="2000" b="1" dirty="0" err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近期计划申请出国出境的同学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，</a:t>
            </a:r>
            <a:r>
              <a:rPr sz="2000" b="1" dirty="0" err="1">
                <a:solidFill>
                  <a:srgbClr val="0D4677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除CSC外，</a:t>
            </a:r>
            <a:r>
              <a:rPr sz="2000" b="1" dirty="0" err="1" smtClean="0">
                <a:solidFill>
                  <a:srgbClr val="0D4677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暂不受理其他项目的申请</a:t>
            </a:r>
            <a:r>
              <a:rPr lang="zh-CN" altLang="en-US" sz="2000" b="1" dirty="0" smtClean="0">
                <a:solidFill>
                  <a:srgbClr val="0D4677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。</a:t>
            </a:r>
            <a:endParaRPr sz="2000" b="1" dirty="0">
              <a:solidFill>
                <a:srgbClr val="0D4677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留学资格有效期在2020年6月30日以前的国家公派留学人员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--</a:t>
            </a:r>
            <a:r>
              <a:rPr sz="2000" b="1" dirty="0" err="1">
                <a:solidFill>
                  <a:srgbClr val="0D4677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可按现行派出前管理流程办理改派、延期</a:t>
            </a:r>
            <a:r>
              <a:rPr sz="2000" b="1" dirty="0" smtClean="0">
                <a:solidFill>
                  <a:srgbClr val="0D4677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。</a:t>
            </a:r>
            <a:endParaRPr lang="en-US" altLang="zh-CN" sz="2000" b="1" kern="0" dirty="0" smtClean="0">
              <a:solidFill>
                <a:srgbClr val="0D4677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0030" y="3990751"/>
            <a:ext cx="612775" cy="2193741"/>
          </a:xfrm>
          <a:prstGeom prst="rect">
            <a:avLst/>
          </a:prstGeom>
          <a:solidFill>
            <a:srgbClr val="0D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2000" b="1" kern="15000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未派出学生</a:t>
            </a:r>
            <a:endParaRPr lang="en-US" altLang="zh-CN" sz="2000" b="1" kern="15000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96181" y="264129"/>
            <a:ext cx="793463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：国际交流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2" name="object 8"/>
          <p:cNvSpPr/>
          <p:nvPr>
            <p:custDataLst>
              <p:tags r:id="rId1"/>
            </p:custDataLst>
          </p:nvPr>
        </p:nvSpPr>
        <p:spPr>
          <a:xfrm>
            <a:off x="6987540" y="4173420"/>
            <a:ext cx="106679" cy="1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>
            <p:custDataLst>
              <p:tags r:id="rId2"/>
            </p:custDataLst>
          </p:nvPr>
        </p:nvSpPr>
        <p:spPr>
          <a:xfrm>
            <a:off x="8390338" y="2641032"/>
            <a:ext cx="241664" cy="29847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zh-CN" altLang="en-US" sz="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>
            <p:custDataLst>
              <p:tags r:id="rId3"/>
            </p:custDataLst>
          </p:nvPr>
        </p:nvSpPr>
        <p:spPr>
          <a:xfrm>
            <a:off x="9957340" y="2253521"/>
            <a:ext cx="241664" cy="29847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zh-CN" altLang="en-US" sz="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>
            <p:custDataLst>
              <p:tags r:id="rId4"/>
            </p:custDataLst>
          </p:nvPr>
        </p:nvSpPr>
        <p:spPr>
          <a:xfrm>
            <a:off x="6986905" y="3027694"/>
            <a:ext cx="1791792" cy="1053995"/>
          </a:xfrm>
          <a:custGeom>
            <a:avLst/>
            <a:gdLst>
              <a:gd name="connsiteX0" fmla="*/ 0 w 1161578"/>
              <a:gd name="connsiteY0" fmla="*/ 0 h 698072"/>
              <a:gd name="connsiteX1" fmla="*/ 1161578 w 1161578"/>
              <a:gd name="connsiteY1" fmla="*/ 0 h 698072"/>
              <a:gd name="connsiteX2" fmla="*/ 1161578 w 1161578"/>
              <a:gd name="connsiteY2" fmla="*/ 112459 h 698072"/>
              <a:gd name="connsiteX3" fmla="*/ 112529 w 1161578"/>
              <a:gd name="connsiteY3" fmla="*/ 112459 h 698072"/>
              <a:gd name="connsiteX4" fmla="*/ 112529 w 1161578"/>
              <a:gd name="connsiteY4" fmla="*/ 698072 h 698072"/>
              <a:gd name="connsiteX5" fmla="*/ 0 w 1161578"/>
              <a:gd name="connsiteY5" fmla="*/ 698072 h 6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78" h="698072">
                <a:moveTo>
                  <a:pt x="0" y="0"/>
                </a:moveTo>
                <a:lnTo>
                  <a:pt x="1161578" y="0"/>
                </a:lnTo>
                <a:lnTo>
                  <a:pt x="1161578" y="112459"/>
                </a:lnTo>
                <a:lnTo>
                  <a:pt x="112529" y="112459"/>
                </a:lnTo>
                <a:lnTo>
                  <a:pt x="112529" y="698072"/>
                </a:lnTo>
                <a:lnTo>
                  <a:pt x="0" y="6980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6800" rIns="91440" bIns="45720" numCol="1" spcCol="0" rtlCol="0" fromWordArt="0" anchor="ctr" anchorCtr="0" forceAA="0" compatLnSpc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CSC延期出国</a:t>
            </a:r>
          </a:p>
        </p:txBody>
      </p:sp>
      <p:sp>
        <p:nvSpPr>
          <p:cNvPr id="77" name="TextBox 41"/>
          <p:cNvSpPr txBox="1"/>
          <p:nvPr>
            <p:custDataLst>
              <p:tags r:id="rId5"/>
            </p:custDataLst>
          </p:nvPr>
        </p:nvSpPr>
        <p:spPr>
          <a:xfrm>
            <a:off x="7197329" y="4150360"/>
            <a:ext cx="1432130" cy="138469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将派出前管理申请表填写完整和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外导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知情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函。</a:t>
            </a:r>
          </a:p>
        </p:txBody>
      </p:sp>
      <p:sp>
        <p:nvSpPr>
          <p:cNvPr id="67" name="任意多边形 66"/>
          <p:cNvSpPr/>
          <p:nvPr>
            <p:custDataLst>
              <p:tags r:id="rId6"/>
            </p:custDataLst>
          </p:nvPr>
        </p:nvSpPr>
        <p:spPr>
          <a:xfrm>
            <a:off x="8701549" y="2640184"/>
            <a:ext cx="1643694" cy="1053995"/>
          </a:xfrm>
          <a:custGeom>
            <a:avLst/>
            <a:gdLst>
              <a:gd name="connsiteX0" fmla="*/ 0 w 1161578"/>
              <a:gd name="connsiteY0" fmla="*/ 0 h 698072"/>
              <a:gd name="connsiteX1" fmla="*/ 1161578 w 1161578"/>
              <a:gd name="connsiteY1" fmla="*/ 0 h 698072"/>
              <a:gd name="connsiteX2" fmla="*/ 1161578 w 1161578"/>
              <a:gd name="connsiteY2" fmla="*/ 112459 h 698072"/>
              <a:gd name="connsiteX3" fmla="*/ 112529 w 1161578"/>
              <a:gd name="connsiteY3" fmla="*/ 112459 h 698072"/>
              <a:gd name="connsiteX4" fmla="*/ 112529 w 1161578"/>
              <a:gd name="connsiteY4" fmla="*/ 698072 h 698072"/>
              <a:gd name="connsiteX5" fmla="*/ 0 w 1161578"/>
              <a:gd name="connsiteY5" fmla="*/ 698072 h 6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78" h="698072">
                <a:moveTo>
                  <a:pt x="0" y="0"/>
                </a:moveTo>
                <a:lnTo>
                  <a:pt x="1161578" y="0"/>
                </a:lnTo>
                <a:lnTo>
                  <a:pt x="1161578" y="112459"/>
                </a:lnTo>
                <a:lnTo>
                  <a:pt x="112529" y="112459"/>
                </a:lnTo>
                <a:lnTo>
                  <a:pt x="112529" y="698072"/>
                </a:lnTo>
                <a:lnTo>
                  <a:pt x="0" y="6980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6800" rIns="91440" bIns="45720" numCol="1" spcCol="0" rtlCol="0" fromWordArt="0" anchor="ctr" anchorCtr="0" forceAA="0" compatLnSpc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CSC延期回国</a:t>
            </a:r>
          </a:p>
        </p:txBody>
      </p:sp>
      <p:sp>
        <p:nvSpPr>
          <p:cNvPr id="78" name="TextBox 41"/>
          <p:cNvSpPr txBox="1"/>
          <p:nvPr>
            <p:custDataLst>
              <p:tags r:id="rId7"/>
            </p:custDataLst>
          </p:nvPr>
        </p:nvSpPr>
        <p:spPr>
          <a:xfrm>
            <a:off x="8778875" y="3852873"/>
            <a:ext cx="1566545" cy="138493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en-US" sz="1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将国家公派留学项目改派申请表（派出后）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填写完整和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外导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知情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函。</a:t>
            </a:r>
            <a:endParaRPr 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endParaRPr 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8" name="任意多边形 67"/>
          <p:cNvSpPr/>
          <p:nvPr>
            <p:custDataLst>
              <p:tags r:id="rId8"/>
            </p:custDataLst>
          </p:nvPr>
        </p:nvSpPr>
        <p:spPr>
          <a:xfrm>
            <a:off x="10345698" y="2252673"/>
            <a:ext cx="1714189" cy="1053995"/>
          </a:xfrm>
          <a:custGeom>
            <a:avLst/>
            <a:gdLst>
              <a:gd name="connsiteX0" fmla="*/ 0 w 1161578"/>
              <a:gd name="connsiteY0" fmla="*/ 0 h 698072"/>
              <a:gd name="connsiteX1" fmla="*/ 1161578 w 1161578"/>
              <a:gd name="connsiteY1" fmla="*/ 0 h 698072"/>
              <a:gd name="connsiteX2" fmla="*/ 1161578 w 1161578"/>
              <a:gd name="connsiteY2" fmla="*/ 112459 h 698072"/>
              <a:gd name="connsiteX3" fmla="*/ 112529 w 1161578"/>
              <a:gd name="connsiteY3" fmla="*/ 112459 h 698072"/>
              <a:gd name="connsiteX4" fmla="*/ 112529 w 1161578"/>
              <a:gd name="connsiteY4" fmla="*/ 698072 h 698072"/>
              <a:gd name="connsiteX5" fmla="*/ 0 w 1161578"/>
              <a:gd name="connsiteY5" fmla="*/ 698072 h 6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78" h="698072">
                <a:moveTo>
                  <a:pt x="0" y="0"/>
                </a:moveTo>
                <a:lnTo>
                  <a:pt x="1161578" y="0"/>
                </a:lnTo>
                <a:lnTo>
                  <a:pt x="1161578" y="112459"/>
                </a:lnTo>
                <a:lnTo>
                  <a:pt x="112529" y="112459"/>
                </a:lnTo>
                <a:lnTo>
                  <a:pt x="112529" y="698072"/>
                </a:lnTo>
                <a:lnTo>
                  <a:pt x="0" y="6980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6800" rIns="91440" bIns="45720" numCol="1" spcCol="0" rtlCol="0" fromWordArt="0" anchor="ctr" anchorCtr="0" forceAA="0" compatLnSpc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b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短访延期回国</a:t>
            </a:r>
          </a:p>
        </p:txBody>
      </p:sp>
      <p:sp>
        <p:nvSpPr>
          <p:cNvPr id="79" name="TextBox 41"/>
          <p:cNvSpPr txBox="1"/>
          <p:nvPr>
            <p:custDataLst>
              <p:tags r:id="rId9"/>
            </p:custDataLst>
          </p:nvPr>
        </p:nvSpPr>
        <p:spPr>
          <a:xfrm>
            <a:off x="10345420" y="3466793"/>
            <a:ext cx="1539875" cy="138493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将研究生国外访学改派申请表填写完整和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外导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知情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函</a:t>
            </a:r>
            <a:r>
              <a:rPr 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sz="1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短访项目结题所需材料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11695" y="5540896"/>
            <a:ext cx="4552315" cy="646331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以上材料发至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邮箱：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gongpai@mail.xjtu.edu.cn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3740" y="171223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延期申请程序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8901430" y="80645"/>
            <a:ext cx="3206750" cy="812333"/>
          </a:xfrm>
          <a:prstGeom prst="roundRect">
            <a:avLst/>
          </a:prstGeom>
          <a:solidFill>
            <a:srgbClr val="D0E7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业务咨询：贺天圆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82668580，18192401925</a:t>
            </a:r>
          </a:p>
          <a:p>
            <a:pPr algn="ctr"/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gongpai@xjtu.edu.cn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：论文研究工作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2" name="object 6"/>
          <p:cNvSpPr/>
          <p:nvPr/>
        </p:nvSpPr>
        <p:spPr>
          <a:xfrm>
            <a:off x="627807" y="1427573"/>
            <a:ext cx="11116310" cy="4137485"/>
          </a:xfrm>
          <a:custGeom>
            <a:avLst/>
            <a:gdLst/>
            <a:ahLst/>
            <a:cxnLst/>
            <a:rect l="l" t="t" r="r" b="b"/>
            <a:pathLst>
              <a:path w="11116310" h="2744470">
                <a:moveTo>
                  <a:pt x="0" y="2744216"/>
                </a:moveTo>
                <a:lnTo>
                  <a:pt x="11115802" y="2744216"/>
                </a:lnTo>
                <a:lnTo>
                  <a:pt x="11115802" y="0"/>
                </a:lnTo>
                <a:lnTo>
                  <a:pt x="0" y="0"/>
                </a:lnTo>
                <a:lnTo>
                  <a:pt x="0" y="2744216"/>
                </a:lnTo>
                <a:close/>
              </a:path>
            </a:pathLst>
          </a:custGeom>
          <a:ln w="12700">
            <a:solidFill>
              <a:srgbClr val="AE4352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9"/>
          <p:cNvSpPr txBox="1">
            <a:spLocks noGrp="1"/>
          </p:cNvSpPr>
          <p:nvPr>
            <p:ph type="body" idx="1"/>
          </p:nvPr>
        </p:nvSpPr>
        <p:spPr>
          <a:xfrm>
            <a:off x="901352" y="1672097"/>
            <a:ext cx="9909175" cy="36484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52438" indent="-452438" eaLnBrk="1" fontAlgn="auto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始终和导师保持经常性联系；</a:t>
            </a:r>
            <a:endParaRPr lang="en-US" b="1" dirty="0" smtClean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2438" indent="-452438" eaLnBrk="1" fontAlgn="auto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独处时间，是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文献阅读</a:t>
            </a:r>
            <a:r>
              <a:rPr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学习、研究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论文撰写等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的最佳时光；</a:t>
            </a:r>
            <a:endParaRPr lang="en-US" altLang="zh-CN" b="1" dirty="0" smtClean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2438" indent="-452438" eaLnBrk="1" fontAlgn="auto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积极参加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导师和实验室的学术活动和例</a:t>
            </a:r>
            <a:r>
              <a:rPr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b="1" dirty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2438" indent="-452438" eaLnBrk="1" fontAlgn="auto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不负韶华</a:t>
            </a:r>
            <a:r>
              <a:rPr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宁静致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远，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把科研成果做得更扎实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96365" y="264160"/>
            <a:ext cx="9309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</a:t>
            </a:r>
            <a:r>
              <a:rPr lang="en-US" altLang="zh-CN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：导师指导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2" name="object 6"/>
          <p:cNvSpPr/>
          <p:nvPr/>
        </p:nvSpPr>
        <p:spPr>
          <a:xfrm>
            <a:off x="739775" y="1743711"/>
            <a:ext cx="11258550" cy="2995438"/>
          </a:xfrm>
          <a:custGeom>
            <a:avLst/>
            <a:gdLst/>
            <a:ahLst/>
            <a:cxnLst/>
            <a:rect l="l" t="t" r="r" b="b"/>
            <a:pathLst>
              <a:path w="11116310" h="2744470">
                <a:moveTo>
                  <a:pt x="0" y="2744216"/>
                </a:moveTo>
                <a:lnTo>
                  <a:pt x="11115802" y="2744216"/>
                </a:lnTo>
                <a:lnTo>
                  <a:pt x="11115802" y="0"/>
                </a:lnTo>
                <a:lnTo>
                  <a:pt x="0" y="0"/>
                </a:lnTo>
                <a:lnTo>
                  <a:pt x="0" y="2744216"/>
                </a:lnTo>
                <a:close/>
              </a:path>
            </a:pathLst>
          </a:custGeom>
          <a:ln w="12700">
            <a:solidFill>
              <a:srgbClr val="AE4352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9"/>
          <p:cNvSpPr txBox="1">
            <a:spLocks noGrp="1"/>
          </p:cNvSpPr>
          <p:nvPr>
            <p:ph type="body" idx="1"/>
          </p:nvPr>
        </p:nvSpPr>
        <p:spPr>
          <a:xfrm>
            <a:off x="791844" y="1992630"/>
            <a:ext cx="11036361" cy="222753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52438" indent="-452438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导师切实承担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起教育和爱护学生的</a:t>
            </a:r>
            <a:r>
              <a:rPr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责任</a:t>
            </a:r>
            <a:r>
              <a:rPr b="1" dirty="0" err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提醒学生服从防疫安排</a:t>
            </a:r>
            <a:r>
              <a:rPr lang="zh-CN"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b="1" dirty="0" smtClean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2438" indent="-452438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及时掌握学生状况</a:t>
            </a:r>
            <a:r>
              <a:rPr b="1" dirty="0" err="1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，如有同学需要帮助，</a:t>
            </a:r>
            <a:r>
              <a:rPr b="1" dirty="0" err="1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及时向学院或学校报告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b="1" dirty="0" smtClean="0">
              <a:solidFill>
                <a:srgbClr val="0D4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2438" indent="-452438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导师</a:t>
            </a:r>
            <a:r>
              <a:rPr lang="zh-CN" altLang="en-US" b="1" dirty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可根据疫情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适当调整培养计划</a:t>
            </a:r>
            <a:r>
              <a:rPr lang="zh-CN" altLang="en-US" b="1" dirty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，确保不因疫情让培养质量</a:t>
            </a:r>
            <a:r>
              <a:rPr lang="zh-CN" altLang="en-US" b="1" dirty="0" smtClean="0">
                <a:solidFill>
                  <a:srgbClr val="0D46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缩水。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6710"/>
            <a:ext cx="12192000" cy="2256307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Part3</a:t>
            </a:r>
            <a:r>
              <a:rPr lang="zh-CN" altLang="en-US" sz="4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4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毕业生就</a:t>
            </a:r>
            <a:r>
              <a:rPr lang="zh-CN" altLang="en-US" sz="4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业工作</a:t>
            </a:r>
            <a:r>
              <a:rPr lang="zh-CN" altLang="en-US" sz="4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安排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" y="1177092"/>
            <a:ext cx="10962968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541338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 smtClean="0">
                <a:solidFill>
                  <a:srgbClr val="1557A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受疫情影响，部分企业面临一定的生产经营压力，特别是中小企业、酒店、餐饮、旅游等影响明显，或将取消或减少招聘计划。</a:t>
            </a:r>
            <a:endParaRPr lang="en-US" altLang="zh-CN" sz="2800" kern="0">
              <a:solidFill>
                <a:srgbClr val="1557A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41338" lvl="1" indent="-541338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 smtClean="0">
                <a:solidFill>
                  <a:srgbClr val="1557A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招聘周期拉长，将视企业的复工情况而定，部分企业正在重新拟定线上招聘的方案。</a:t>
            </a:r>
            <a:endParaRPr lang="en-US" altLang="zh-CN" sz="2800" kern="0" smtClean="0">
              <a:solidFill>
                <a:srgbClr val="1557A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41338" lvl="1" indent="-541338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 smtClean="0">
                <a:solidFill>
                  <a:srgbClr val="1557A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招聘形式由线下招聘转为线上招聘。</a:t>
            </a:r>
            <a:endParaRPr lang="en-US" altLang="zh-CN" sz="2800" kern="0">
              <a:solidFill>
                <a:srgbClr val="1557A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6181" y="264129"/>
            <a:ext cx="7934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充分意识到疫情对春招工作的影响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9600" y="4750692"/>
            <a:ext cx="1072699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1338" lvl="1" indent="-541338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就业事关同学和家庭的核心</a:t>
            </a:r>
            <a:r>
              <a:rPr lang="zh-CN" altLang="en-US" sz="28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利益和</a:t>
            </a:r>
            <a:r>
              <a:rPr lang="zh-CN" altLang="en-US" sz="28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发展前途，大家一定要调整期望，早做准备，主动联系，抢抓机会，先就业，再择业。</a:t>
            </a:r>
            <a:endParaRPr lang="en-US" altLang="zh-CN" sz="2800" b="1" ker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4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599" y="1220726"/>
            <a:ext cx="11297265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各类招聘信息：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实时在线发布。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开展</a:t>
            </a:r>
            <a:r>
              <a:rPr lang="zh-CN" altLang="en-US" sz="28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线上招聘、</a:t>
            </a:r>
            <a:r>
              <a:rPr lang="zh-CN" altLang="en-US" sz="28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求职：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用人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单位和毕业生通过线上方式进行招聘和求职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；开通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就业创业网络直播平台。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学生与企业双向线上</a:t>
            </a:r>
            <a:r>
              <a:rPr lang="zh-CN" altLang="en-US" sz="28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联络：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协助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学生与企业双向线上联络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，可以实现简历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投递、面试、沟通、签约等环节。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随时随地网上签约：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毕业生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可与用人单位正常进行网上签约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6181" y="264129"/>
            <a:ext cx="10510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线上求职：全程跟进，个性服务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" y="5260259"/>
            <a:ext cx="12191999" cy="1081548"/>
          </a:xfrm>
          <a:prstGeom prst="round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请毕业生经常关注就业网站 </a:t>
            </a:r>
            <a:r>
              <a:rPr lang="en-US" altLang="zh-CN" sz="2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://job.xjtu.edu.cn</a:t>
            </a:r>
            <a:r>
              <a:rPr lang="en-US" altLang="zh-CN" sz="2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16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3123" y="1249856"/>
            <a:ext cx="11503741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积极投递</a:t>
            </a:r>
            <a:r>
              <a:rPr lang="zh-CN" altLang="en-US" sz="2800" b="1" kern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简历，主动争取机会。</a:t>
            </a:r>
            <a:endParaRPr lang="zh-CN" altLang="en-US" sz="2800" b="1" kern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</a:t>
            </a:r>
            <a:r>
              <a:rPr lang="zh-CN" altLang="en-US" sz="2800" b="1" ker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网络招聘</a:t>
            </a:r>
            <a:r>
              <a:rPr lang="zh-CN" altLang="en-US" sz="2800" b="1" kern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会。</a:t>
            </a: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疫情期间不再举办现场招聘会，可参加网络</a:t>
            </a:r>
            <a:r>
              <a:rPr lang="zh-CN" altLang="en-US" sz="2800" b="1" ker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招聘会（空中宣讲会</a:t>
            </a: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）、空中</a:t>
            </a:r>
            <a:r>
              <a:rPr lang="zh-CN" altLang="en-US" sz="2800" b="1" ker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双选</a:t>
            </a: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会以及由</a:t>
            </a:r>
            <a:r>
              <a:rPr lang="zh-CN" altLang="en-US" sz="2800" b="1" ker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学校发布的</a:t>
            </a: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其他网络招聘活动。</a:t>
            </a:r>
            <a:endParaRPr lang="zh-CN" altLang="en-US" sz="2800" b="1" kern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1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charset="0"/>
              <a:buChar char="Ø"/>
              <a:defRPr/>
            </a:pPr>
            <a:r>
              <a:rPr lang="zh-CN" altLang="en-US" sz="2800" b="1" ker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</a:t>
            </a:r>
            <a:r>
              <a:rPr lang="zh-CN" altLang="en-US" sz="2800" b="1" kern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网上面试</a:t>
            </a:r>
            <a:r>
              <a:rPr lang="zh-CN" altLang="en-US" sz="2800" b="1" ker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和网络</a:t>
            </a:r>
            <a:r>
              <a:rPr lang="zh-CN" altLang="en-US" sz="2800" b="1" kern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笔试。</a:t>
            </a: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 ker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收到笔试、面试通知后，根据用人单位的安排，按时参加线上的笔试、面试。</a:t>
            </a:r>
            <a:endParaRPr lang="zh-CN" altLang="en-US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6181" y="264129"/>
            <a:ext cx="10510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dirty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同学们要以积极的心态主动求职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" y="5213057"/>
            <a:ext cx="12191999" cy="892775"/>
          </a:xfrm>
          <a:prstGeom prst="round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祝每位毕业生找到理想的工作！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211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6182" y="264129"/>
            <a:ext cx="8904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欢迎同学们随时联系我们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7762" y="1277329"/>
            <a:ext cx="11091785" cy="436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温馨</a:t>
            </a:r>
            <a:r>
              <a:rPr lang="zh-CN" altLang="en-US" sz="2800" b="1" kern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提示：</a:t>
            </a: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学校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和学院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就业指导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教师会全程关注毕业生就业情况，</a:t>
            </a:r>
            <a:r>
              <a:rPr lang="zh-CN" altLang="en-US" sz="2800" b="1" ker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有问题</a:t>
            </a: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请随时联系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我们。</a:t>
            </a:r>
            <a:endParaRPr lang="en-US" altLang="zh-CN" sz="2800" b="1" kern="0" dirty="0" smtClean="0">
              <a:solidFill>
                <a:srgbClr val="1557AE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就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创中心：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http://job.xjtu.edu.cn/about.do</a:t>
            </a:r>
            <a:endParaRPr lang="en-US" altLang="zh-CN" sz="2800" b="1" kern="0" dirty="0" smtClean="0">
              <a:solidFill>
                <a:srgbClr val="1557AE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各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学院（书院）：</a:t>
            </a:r>
            <a:r>
              <a:rPr lang="en-US" altLang="zh-CN" sz="28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http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://</a:t>
            </a:r>
            <a:r>
              <a:rPr lang="en-US" altLang="zh-CN" sz="2800" b="1" kern="0" dirty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job.xjtu.edu.cn/contacts.do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同时欢迎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同学们加入毕业生求职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QQ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群：</a:t>
            </a:r>
            <a:endParaRPr lang="en-US" altLang="zh-CN" sz="2800" b="1" kern="0" dirty="0">
              <a:solidFill>
                <a:srgbClr val="1557AE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本科生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983249792    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博士生：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830630607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硕士生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1009288937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（工科）</a:t>
            </a:r>
            <a:r>
              <a:rPr lang="en-US" altLang="zh-CN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1009199698</a:t>
            </a:r>
            <a:r>
              <a:rPr lang="zh-CN" altLang="en-US" sz="2800" b="1" kern="0" dirty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sz="2800" b="1" ker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非</a:t>
            </a:r>
            <a:r>
              <a:rPr lang="zh-CN" altLang="en-US" sz="2800" b="1" kern="0" smtClean="0">
                <a:solidFill>
                  <a:srgbClr val="1557AE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工科）</a:t>
            </a:r>
          </a:p>
        </p:txBody>
      </p:sp>
    </p:spTree>
    <p:extLst>
      <p:ext uri="{BB962C8B-B14F-4D97-AF65-F5344CB8AC3E}">
        <p14:creationId xmlns:p14="http://schemas.microsoft.com/office/powerpoint/2010/main" val="134591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6710"/>
            <a:ext cx="12192000" cy="2256307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Part4</a:t>
            </a:r>
            <a:r>
              <a:rPr lang="zh-CN" altLang="en-US" sz="4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4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建议与要求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1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6181" y="264129"/>
            <a:ext cx="10510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 smtClea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给全体教师和同学的四点要求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3297" y="5201684"/>
            <a:ext cx="11444909" cy="10849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各位老师要以</a:t>
            </a:r>
            <a:r>
              <a:rPr lang="zh-CN" altLang="en-US" sz="2800" b="1" ker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良好的形象、准确的内容、精致的设计，讲好每一门课每一堂课。因为，这门课不仅属于交大，也将分享给全世界。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1955" y="1306986"/>
            <a:ext cx="11275069" cy="3470857"/>
            <a:chOff x="110686" y="1316818"/>
            <a:chExt cx="11275069" cy="3470857"/>
          </a:xfrm>
        </p:grpSpPr>
        <p:sp>
          <p:nvSpPr>
            <p:cNvPr id="10" name="矩形 9"/>
            <p:cNvSpPr/>
            <p:nvPr/>
          </p:nvSpPr>
          <p:spPr>
            <a:xfrm>
              <a:off x="110686" y="1663754"/>
              <a:ext cx="5919098" cy="3123921"/>
            </a:xfrm>
            <a:prstGeom prst="rect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09088" y="1851487"/>
              <a:ext cx="5820696" cy="2936188"/>
            </a:xfrm>
            <a:prstGeom prst="rect">
              <a:avLst/>
            </a:prstGeom>
            <a:ln w="47625">
              <a:noFill/>
            </a:ln>
          </p:spPr>
          <p:txBody>
            <a:bodyPr wrap="square">
              <a:spAutoFit/>
            </a:bodyPr>
            <a:lstStyle/>
            <a:p>
              <a:pPr lvl="1" indent="-457200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2800" b="1" kern="0" smtClea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要精心备课、认真讲课</a:t>
              </a:r>
              <a:endParaRPr lang="zh-CN" altLang="en-US" sz="2800" b="1" kern="0">
                <a:solidFill>
                  <a:srgbClr val="0D467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1" indent="-457200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2800" b="1" kern="0" smtClea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加强学生辅导答疑</a:t>
              </a:r>
              <a:endParaRPr lang="zh-CN" altLang="en-US" sz="2800" b="1" kern="0">
                <a:solidFill>
                  <a:srgbClr val="0D4677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vl="1" indent="-457200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2800" b="1" kern="0" smtClea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及时认真批改每个同学的作业</a:t>
              </a:r>
              <a:endParaRPr lang="en-US" altLang="zh-CN" sz="2800" b="1" kern="0" smtClean="0">
                <a:solidFill>
                  <a:srgbClr val="0D4677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1" indent="-457200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2800" b="1" kern="0" smtClea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掌握</a:t>
              </a:r>
              <a:r>
                <a:rPr lang="zh-CN" altLang="en-US" sz="2800" b="1" ker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每一位同学的</a:t>
              </a:r>
              <a:r>
                <a:rPr lang="zh-CN" altLang="en-US" sz="2800" b="1" kern="0" smtClea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学习动态</a:t>
              </a:r>
              <a:endParaRPr lang="zh-CN" altLang="en-US" sz="2800" b="1" kern="0" dirty="0">
                <a:solidFill>
                  <a:srgbClr val="0D467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08723" y="1851487"/>
              <a:ext cx="3637936" cy="2936188"/>
            </a:xfrm>
            <a:prstGeom prst="rect">
              <a:avLst/>
            </a:prstGeom>
            <a:ln w="47625">
              <a:noFill/>
            </a:ln>
          </p:spPr>
          <p:txBody>
            <a:bodyPr wrap="square">
              <a:spAutoFit/>
            </a:bodyPr>
            <a:lstStyle/>
            <a:p>
              <a:pPr lvl="1" indent="-457200" algn="ctr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</a:pPr>
              <a:r>
                <a:rPr lang="zh-CN" altLang="en-US" sz="2800" b="1" ker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要有包容之心</a:t>
              </a:r>
              <a:endParaRPr lang="en-US" altLang="zh-CN" sz="2800" b="1" kern="0">
                <a:solidFill>
                  <a:srgbClr val="0D4677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1" indent="-457200" algn="ctr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</a:pPr>
              <a:r>
                <a:rPr lang="zh-CN" altLang="en-US" sz="2800" b="1" ker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要有自律之心</a:t>
              </a:r>
              <a:endParaRPr lang="zh-CN" altLang="en-US" sz="2800" b="1" kern="0">
                <a:solidFill>
                  <a:srgbClr val="0D467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1" indent="-457200" algn="ctr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</a:pPr>
              <a:r>
                <a:rPr lang="zh-CN" altLang="en-US" sz="2800" b="1" ker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要有毅力恒心</a:t>
              </a:r>
              <a:endParaRPr lang="en-US" altLang="zh-CN" sz="2800" b="1" kern="0">
                <a:solidFill>
                  <a:srgbClr val="0D4677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1" indent="-457200" algn="ctr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l"/>
              </a:pPr>
              <a:r>
                <a:rPr lang="zh-CN" altLang="en-US" sz="2800" b="1" kern="0">
                  <a:solidFill>
                    <a:srgbClr val="0D4677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要有友爱之心</a:t>
              </a:r>
              <a:endParaRPr lang="zh-CN" altLang="en-US" sz="2800" b="1" kern="0" dirty="0">
                <a:solidFill>
                  <a:srgbClr val="0D467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356853" y="1435154"/>
              <a:ext cx="3578942" cy="457200"/>
            </a:xfrm>
            <a:prstGeom prst="roundRect">
              <a:avLst/>
            </a:prstGeom>
            <a:solidFill>
              <a:srgbClr val="2E75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对老师的四点要求</a:t>
              </a:r>
              <a:endPara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01538" y="1663754"/>
              <a:ext cx="4584217" cy="3123921"/>
            </a:xfrm>
            <a:prstGeom prst="rect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443019" y="1316818"/>
              <a:ext cx="3303640" cy="4572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对同学的四点要求</a:t>
              </a:r>
              <a:endPara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32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828799" y="5240593"/>
            <a:ext cx="8809703" cy="422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828799" y="1759973"/>
            <a:ext cx="0" cy="3810001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340077" y="4444181"/>
            <a:ext cx="23892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网络线上教育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9314" y="3522755"/>
            <a:ext cx="27972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线上</a:t>
            </a:r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线下教育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26591" y="2621170"/>
            <a:ext cx="26448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线下面授教育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23868" y="5212363"/>
            <a:ext cx="194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294" y="1799112"/>
            <a:ext cx="1494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</a:t>
            </a:r>
            <a:endParaRPr lang="en-US" altLang="zh-CN" sz="28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79870" y="210005"/>
            <a:ext cx="9801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本学期的教学模式</a:t>
            </a:r>
            <a:endParaRPr lang="zh-CN" altLang="en-US" sz="44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729316" y="3522755"/>
            <a:ext cx="14748" cy="178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26589" y="2658131"/>
            <a:ext cx="4" cy="265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982062" y="5603058"/>
            <a:ext cx="149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月？日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82577" y="5603058"/>
            <a:ext cx="149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月？日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171469" y="2621170"/>
            <a:ext cx="3" cy="272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099750" y="5603058"/>
            <a:ext cx="149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学期末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354824" y="4844043"/>
            <a:ext cx="2" cy="629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323304" y="1580882"/>
            <a:ext cx="57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本学期的教学模式将经历三个阶段</a:t>
            </a:r>
            <a:endParaRPr lang="zh-CN" altLang="en-US" sz="2800" b="1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84552" y="5581556"/>
            <a:ext cx="149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8759" y="1544824"/>
            <a:ext cx="1058934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1" indent="-7175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600" b="1" kern="0" smtClean="0">
                <a:solidFill>
                  <a:srgbClr val="2E75B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技术人员全程跟进保障服务到位</a:t>
            </a:r>
            <a:endParaRPr lang="zh-CN" altLang="en-US" sz="3600" b="1" kern="0">
              <a:solidFill>
                <a:srgbClr val="2E75B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17550" lvl="1" indent="-7175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600" b="1" kern="0" smtClean="0">
                <a:solidFill>
                  <a:srgbClr val="2E75B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研究生导师、辅导员、班主任关心服务到位</a:t>
            </a:r>
            <a:endParaRPr lang="zh-CN" altLang="en-US" sz="3600" b="1" kern="0">
              <a:solidFill>
                <a:srgbClr val="2E75B6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717550" lvl="1" indent="-7175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charset="0"/>
              <a:buChar char="Ø"/>
              <a:defRPr/>
            </a:pPr>
            <a:r>
              <a:rPr lang="zh-CN" altLang="en-US" sz="3600" b="1" kern="0" smtClean="0">
                <a:solidFill>
                  <a:srgbClr val="2E75B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教学教务管理人员精准、及时服务到位</a:t>
            </a:r>
            <a:endParaRPr lang="en-US" altLang="zh-CN" sz="3600" b="1" kern="0" smtClean="0">
              <a:solidFill>
                <a:srgbClr val="2E75B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17550" lvl="1" indent="-717550" eaLnBrk="0" hangingPunct="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charset="0"/>
              <a:buChar char="Ø"/>
              <a:defRPr/>
            </a:pPr>
            <a:r>
              <a:rPr lang="zh-CN" altLang="en-US" sz="3600" b="1" kern="0" smtClean="0">
                <a:solidFill>
                  <a:srgbClr val="2E75B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本科生院、研究生院、各学院组织管理到位</a:t>
            </a:r>
            <a:endParaRPr lang="zh-CN" altLang="en-US" sz="3600" b="1" kern="0" dirty="0">
              <a:solidFill>
                <a:srgbClr val="2E75B6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6181" y="264129"/>
            <a:ext cx="10510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>
                <a:solidFill>
                  <a:srgbClr val="1557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给全体管理服务人员的要求</a:t>
            </a:r>
            <a:endParaRPr lang="zh-CN" altLang="en-US" sz="4000" b="1" kern="0" dirty="0">
              <a:solidFill>
                <a:srgbClr val="1557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/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10686" y="210005"/>
            <a:ext cx="629425" cy="6829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1252" y="4705842"/>
            <a:ext cx="7855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衷心感谢大家支持！</a:t>
            </a:r>
            <a:endParaRPr lang="zh-CN" altLang="en-US" sz="6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0506" y="3238871"/>
            <a:ext cx="7977894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zh-CN" sz="5400" b="1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众志成城</a:t>
            </a:r>
            <a:r>
              <a:rPr lang="zh-CN" altLang="en-US" sz="5400" b="1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5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共克时</a:t>
            </a:r>
            <a:r>
              <a:rPr lang="zh-CN" altLang="zh-CN" sz="5400" b="1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艰</a:t>
            </a:r>
            <a:endParaRPr lang="zh-CN" altLang="zh-CN" sz="5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-65876" y="1065731"/>
            <a:ext cx="12270658" cy="16882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zh-CN" altLang="en-US" sz="5400" b="1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乌云遮不住升起的太阳</a:t>
            </a:r>
            <a:endParaRPr lang="en-US" altLang="zh-CN" sz="5400" b="1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 marL="12700" algn="ctr">
              <a:spcBef>
                <a:spcPts val="105"/>
              </a:spcBef>
            </a:pPr>
            <a:r>
              <a:rPr lang="zh-CN" altLang="en-US" sz="5400" b="1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疫情挡不住春天的来临</a:t>
            </a:r>
            <a:endParaRPr lang="zh-CN" altLang="zh-CN" sz="5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1305" y="213910"/>
            <a:ext cx="629425" cy="682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000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基本原则和主要做法</a:t>
            </a:r>
            <a:endParaRPr lang="zh-CN" altLang="en-US" sz="44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514" y="1085439"/>
            <a:ext cx="11330246" cy="5381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449263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基本原则：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防疫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优先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，线上线下，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统筹安排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，不误进度，保障质量</a:t>
            </a:r>
            <a:endParaRPr lang="en-US" altLang="zh-CN" sz="2800" b="1" kern="0" dirty="0" smtClean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49263" indent="-449263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主要做法：</a:t>
            </a:r>
            <a:endParaRPr lang="en-US" altLang="zh-CN" sz="28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71550" indent="-5143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+mj-lt"/>
              <a:buAutoNum type="arabicPeriod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推迟返校报到注册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时间，根据上级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要求和疫情进展，另行通知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71550" indent="-5143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+mj-lt"/>
              <a:buAutoNum type="arabicPeriod"/>
              <a:defRPr/>
            </a:pP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春季学期的主要教学任务在本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学期（含小学期）内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71550" indent="-5143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+mj-lt"/>
              <a:buAutoNum type="arabicPeriod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本科毕业设计（论文）、硕士博士论文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按原计划推进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71550" indent="-5143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+mj-lt"/>
              <a:buAutoNum type="arabicPeriod"/>
              <a:defRPr/>
            </a:pP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确保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毕业生</a:t>
            </a: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按期正常毕业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71550" indent="-5143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+mj-lt"/>
              <a:buAutoNum type="arabicPeriod"/>
              <a:defRPr/>
            </a:pPr>
            <a:r>
              <a:rPr lang="zh-CN" altLang="en-US" sz="2800" b="1" kern="0" dirty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优质在线开放课程面向社会开放</a:t>
            </a: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共享</a:t>
            </a:r>
            <a:endParaRPr lang="en-US" altLang="zh-CN" sz="2800" b="1" kern="0" dirty="0" smtClean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71550" indent="-5143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1557AE"/>
              </a:buClr>
              <a:buFont typeface="+mj-lt"/>
              <a:buAutoNum type="arabicPeriod"/>
              <a:defRPr/>
            </a:pPr>
            <a:r>
              <a:rPr lang="zh-CN" altLang="en-US" sz="2800" b="1" kern="0" dirty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其他工作，如本科特殊类型招生、研究生复试等工作根据上级政策</a:t>
            </a:r>
            <a:r>
              <a:rPr lang="zh-CN" altLang="en-US" sz="2800" b="1" kern="0" smtClean="0">
                <a:solidFill>
                  <a:srgbClr val="1557A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同步推进。</a:t>
            </a:r>
            <a:endParaRPr lang="en-US" altLang="zh-CN" sz="2800" b="1" kern="0" dirty="0">
              <a:solidFill>
                <a:srgbClr val="1557A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6710"/>
            <a:ext cx="12192000" cy="2256307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：本科生教育的</a:t>
            </a:r>
            <a:r>
              <a:rPr lang="en-US" altLang="zh-CN" sz="4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0518" y="225700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27355" y="219223"/>
            <a:ext cx="1086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：课程教学</a:t>
            </a:r>
            <a:endParaRPr lang="zh-CN" altLang="en-US" sz="40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1365" y="1091707"/>
            <a:ext cx="10547800" cy="1130383"/>
          </a:xfrm>
          <a:prstGeom prst="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28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总体</a:t>
            </a: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情况：</a:t>
            </a:r>
            <a:r>
              <a:rPr lang="en-US" altLang="zh-CN" sz="2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2020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年春季学期全校本科生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开设</a:t>
            </a:r>
            <a:r>
              <a:rPr lang="zh-CN" altLang="en-US" sz="2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课程</a:t>
            </a:r>
            <a:r>
              <a:rPr lang="en-US" altLang="zh-CN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1422</a:t>
            </a: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门</a:t>
            </a:r>
            <a:r>
              <a:rPr lang="en-US" altLang="zh-CN" sz="28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3194</a:t>
            </a: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门</a:t>
            </a:r>
            <a:r>
              <a:rPr lang="zh-CN" altLang="en-US" sz="28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次</a:t>
            </a:r>
            <a:r>
              <a:rPr lang="zh-CN" altLang="en-US" sz="2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其中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理论</a:t>
            </a:r>
            <a:r>
              <a:rPr lang="zh-CN" altLang="en-US" sz="2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授课</a:t>
            </a:r>
            <a:r>
              <a:rPr lang="en-US" altLang="zh-CN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1210</a:t>
            </a: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门</a:t>
            </a:r>
            <a:r>
              <a:rPr lang="en-US" altLang="zh-CN" sz="28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2283</a:t>
            </a: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门</a:t>
            </a:r>
            <a:r>
              <a:rPr lang="zh-CN" altLang="en-US" sz="28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次</a:t>
            </a:r>
            <a:r>
              <a:rPr lang="zh-CN" altLang="en-US" sz="28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26082"/>
              </p:ext>
            </p:extLst>
          </p:nvPr>
        </p:nvGraphicFramePr>
        <p:xfrm>
          <a:off x="811366" y="2354756"/>
          <a:ext cx="10547799" cy="401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类别</a:t>
                      </a:r>
                      <a:r>
                        <a:rPr lang="en-US" altLang="zh-CN" sz="1600" b="1" i="0" u="none" strike="noStrike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年级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级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级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级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级</a:t>
                      </a:r>
                      <a:endParaRPr lang="zh-CN" altLang="en-US" sz="1600" b="1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级</a:t>
                      </a:r>
                      <a:endParaRPr lang="zh-CN" altLang="en-US" sz="1600" b="1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总计</a:t>
                      </a:r>
                      <a:endParaRPr lang="en-US" altLang="zh-CN" sz="1600" b="1" i="0" u="none" strike="noStrike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基础课程</a:t>
                      </a:r>
                      <a:endParaRPr lang="zh-CN" altLang="en-US" sz="1600" b="1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118/18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30/13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149/32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思政课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34/1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46/2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9/1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89/4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国防教育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17/1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17/1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专业基础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69/23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160/61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25/16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254/100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通识类选修课</a:t>
                      </a:r>
                      <a:endParaRPr lang="zh-CN" altLang="en-US" sz="1600" b="1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181/121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183/122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外语类</a:t>
                      </a:r>
                      <a:endParaRPr lang="zh-CN" altLang="en-US" sz="1600" b="1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84/27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196/36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35/21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1/1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262/28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578/113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其他课程</a:t>
                      </a:r>
                      <a:endParaRPr lang="zh-CN" altLang="en-US" sz="1600" b="1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69/44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222/194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581/478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75/61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26/24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24/21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997/822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国际教育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3/3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5/5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8/8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16/16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总计</a:t>
                      </a:r>
                      <a:endParaRPr lang="en-US" altLang="zh-CN" sz="1600" b="1" i="0" u="none" strike="noStrike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门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次数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60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门数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396/118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659/311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659/525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76/62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26/24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467/170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2283/1210</a:t>
                      </a:r>
                      <a:endParaRPr lang="en-US" altLang="zh-CN" sz="1600" b="0" i="0" u="none" strike="noStrike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1305" y="213910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0459" y="1161721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【2.</a:t>
            </a:r>
            <a:r>
              <a:rPr lang="zh-CN" altLang="en-US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基本做法</a:t>
            </a:r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32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0438" y="2920180"/>
            <a:ext cx="10909929" cy="8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755398" y="1916505"/>
            <a:ext cx="2146862" cy="2254981"/>
            <a:chOff x="4924489" y="1790293"/>
            <a:chExt cx="2146862" cy="2254981"/>
          </a:xfrm>
        </p:grpSpPr>
        <p:sp>
          <p:nvSpPr>
            <p:cNvPr id="8" name="í$1îďê"/>
            <p:cNvSpPr/>
            <p:nvPr/>
          </p:nvSpPr>
          <p:spPr>
            <a:xfrm>
              <a:off x="4924489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9" name="ïṩ1ïḋè"/>
            <p:cNvSpPr/>
            <p:nvPr/>
          </p:nvSpPr>
          <p:spPr>
            <a:xfrm>
              <a:off x="5015524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10" name="íşļíḋê"/>
            <p:cNvSpPr/>
            <p:nvPr/>
          </p:nvSpPr>
          <p:spPr>
            <a:xfrm>
              <a:off x="5015525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2" name="îşļiḋê"/>
            <p:cNvGrpSpPr/>
            <p:nvPr/>
          </p:nvGrpSpPr>
          <p:grpSpPr>
            <a:xfrm>
              <a:off x="6507882" y="1879720"/>
              <a:ext cx="472065" cy="472065"/>
              <a:chOff x="6801207" y="1450573"/>
              <a:chExt cx="651072" cy="651072"/>
            </a:xfrm>
          </p:grpSpPr>
          <p:sp>
            <p:nvSpPr>
              <p:cNvPr id="13" name="iṣļiďê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ïŝlíḍè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003867" y="1916505"/>
            <a:ext cx="2146862" cy="2254981"/>
            <a:chOff x="2066227" y="1790293"/>
            <a:chExt cx="2146862" cy="2254981"/>
          </a:xfrm>
        </p:grpSpPr>
        <p:sp>
          <p:nvSpPr>
            <p:cNvPr id="16" name="íṣḷîḍê"/>
            <p:cNvSpPr/>
            <p:nvPr/>
          </p:nvSpPr>
          <p:spPr>
            <a:xfrm>
              <a:off x="2066227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17" name="íŝḷiḑe"/>
            <p:cNvSpPr/>
            <p:nvPr/>
          </p:nvSpPr>
          <p:spPr>
            <a:xfrm>
              <a:off x="2157262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18" name="ísḻíḓê"/>
            <p:cNvSpPr/>
            <p:nvPr/>
          </p:nvSpPr>
          <p:spPr>
            <a:xfrm>
              <a:off x="2157263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9" name="íṥlïḑè"/>
            <p:cNvGrpSpPr/>
            <p:nvPr/>
          </p:nvGrpSpPr>
          <p:grpSpPr>
            <a:xfrm>
              <a:off x="3649620" y="1879720"/>
              <a:ext cx="472065" cy="472065"/>
              <a:chOff x="6801207" y="1450573"/>
              <a:chExt cx="651072" cy="651072"/>
            </a:xfrm>
          </p:grpSpPr>
          <p:sp>
            <p:nvSpPr>
              <p:cNvPr id="20" name="iṧļïḋè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ṥ1ïďê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997429" y="1917033"/>
            <a:ext cx="2146862" cy="2254981"/>
            <a:chOff x="7782750" y="1790293"/>
            <a:chExt cx="2146862" cy="2254981"/>
          </a:xfrm>
        </p:grpSpPr>
        <p:sp>
          <p:nvSpPr>
            <p:cNvPr id="23" name="îṧľiďè"/>
            <p:cNvSpPr/>
            <p:nvPr/>
          </p:nvSpPr>
          <p:spPr>
            <a:xfrm>
              <a:off x="7782750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4" name="iṣḻíḑè"/>
            <p:cNvSpPr/>
            <p:nvPr/>
          </p:nvSpPr>
          <p:spPr>
            <a:xfrm>
              <a:off x="7873786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5" name="ïŝľîḋè"/>
            <p:cNvSpPr/>
            <p:nvPr/>
          </p:nvSpPr>
          <p:spPr>
            <a:xfrm>
              <a:off x="7873786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6" name="isḷiḋê"/>
            <p:cNvGrpSpPr/>
            <p:nvPr/>
          </p:nvGrpSpPr>
          <p:grpSpPr>
            <a:xfrm>
              <a:off x="9366143" y="1879720"/>
              <a:ext cx="472065" cy="472065"/>
              <a:chOff x="6801207" y="1450573"/>
              <a:chExt cx="651072" cy="651072"/>
            </a:xfrm>
          </p:grpSpPr>
          <p:sp>
            <p:nvSpPr>
              <p:cNvPr id="27" name="işlîde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iSḻidé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1376431" y="2344611"/>
            <a:ext cx="140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5DA2"/>
                </a:solidFill>
                <a:ea typeface="微软雅黑" panose="020B0503020204020204" pitchFamily="34" charset="-122"/>
              </a:rPr>
              <a:t>整个学期</a:t>
            </a:r>
            <a:endParaRPr lang="en-US" altLang="zh-CN" sz="2400" b="1">
              <a:solidFill>
                <a:srgbClr val="005DA2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量</a:t>
            </a:r>
            <a:r>
              <a:rPr lang="zh-CN" altLang="en-US" sz="2400" b="1" dirty="0" smtClean="0">
                <a:solidFill>
                  <a:srgbClr val="005DA2"/>
                </a:solidFill>
                <a:ea typeface="微软雅黑" panose="020B0503020204020204" pitchFamily="34" charset="-122"/>
              </a:rPr>
              <a:t>大面广</a:t>
            </a:r>
            <a:endParaRPr lang="en-US" altLang="zh-CN" sz="2400" b="1" dirty="0" smtClean="0">
              <a:solidFill>
                <a:srgbClr val="005DA2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公共基础</a:t>
            </a:r>
            <a:endParaRPr lang="en-US" altLang="zh-CN" sz="2400" b="1" dirty="0">
              <a:solidFill>
                <a:srgbClr val="005DA2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46007" y="2344611"/>
            <a:ext cx="140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前半学期</a:t>
            </a:r>
            <a:endParaRPr lang="en-US" altLang="zh-CN" sz="2400" b="1" smtClean="0">
              <a:solidFill>
                <a:srgbClr val="005DA2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学时少</a:t>
            </a:r>
            <a:endParaRPr lang="en-US" altLang="zh-CN" sz="2400" b="1" smtClean="0">
              <a:solidFill>
                <a:srgbClr val="005DA2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人数少</a:t>
            </a:r>
            <a:endParaRPr lang="en-US" altLang="zh-CN" sz="2400" b="1" dirty="0" smtClean="0">
              <a:solidFill>
                <a:srgbClr val="005DA2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46079" y="2476747"/>
            <a:ext cx="181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实践实验课</a:t>
            </a:r>
            <a:endParaRPr lang="en-US" altLang="zh-CN" sz="2400" b="1" dirty="0" smtClean="0">
              <a:solidFill>
                <a:srgbClr val="005DA2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体育课</a:t>
            </a:r>
            <a:endParaRPr lang="en-US" altLang="zh-CN" sz="2400" b="1" dirty="0">
              <a:solidFill>
                <a:srgbClr val="005DA2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内容占位符 4"/>
          <p:cNvSpPr txBox="1"/>
          <p:nvPr/>
        </p:nvSpPr>
        <p:spPr>
          <a:xfrm>
            <a:off x="588044" y="3912661"/>
            <a:ext cx="2792827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rgbClr val="002060"/>
                </a:solidFill>
                <a:ea typeface="微软雅黑" panose="020B0503020204020204" pitchFamily="34" charset="-122"/>
              </a:rPr>
              <a:t>由教务处统一组织</a:t>
            </a:r>
            <a:r>
              <a:rPr lang="zh-CN" altLang="en-US" sz="2000" b="1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，</a:t>
            </a:r>
            <a:endParaRPr lang="en-US" altLang="zh-CN" sz="2000" b="1" dirty="0" smtClean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学院落实教学团队</a:t>
            </a:r>
            <a:endParaRPr lang="zh-CN" altLang="en-US" sz="2000" b="1" dirty="0"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内容占位符 4"/>
          <p:cNvSpPr txBox="1"/>
          <p:nvPr/>
        </p:nvSpPr>
        <p:spPr>
          <a:xfrm>
            <a:off x="3445555" y="3911911"/>
            <a:ext cx="2812630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鼓励教师自主上线，</a:t>
            </a:r>
            <a:endParaRPr lang="en-US" altLang="zh-CN" sz="2000" b="1" dirty="0" smtClean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也可在学期内适当调后</a:t>
            </a:r>
            <a:endParaRPr lang="zh-CN" altLang="en-US" sz="2000" b="1" dirty="0"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内容占位符 4"/>
          <p:cNvSpPr txBox="1"/>
          <p:nvPr/>
        </p:nvSpPr>
        <p:spPr>
          <a:xfrm>
            <a:off x="8583284" y="3885542"/>
            <a:ext cx="3441568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rgbClr val="002060"/>
                </a:solidFill>
                <a:ea typeface="微软雅黑" panose="020B0503020204020204" pitchFamily="34" charset="-122"/>
              </a:rPr>
              <a:t>部分</a:t>
            </a: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依托虚拟仿真平台开课，</a:t>
            </a:r>
            <a:endParaRPr lang="en-US" altLang="zh-CN" sz="2000" b="1" smtClean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其他</a:t>
            </a:r>
            <a:r>
              <a:rPr lang="zh-CN" altLang="en-US" sz="2000" b="1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课程待</a:t>
            </a:r>
            <a:r>
              <a:rPr lang="zh-CN" altLang="en-US" sz="2000" b="1" dirty="0">
                <a:solidFill>
                  <a:srgbClr val="002060"/>
                </a:solidFill>
                <a:ea typeface="微软雅黑" panose="020B0503020204020204" pitchFamily="34" charset="-122"/>
              </a:rPr>
              <a:t>返校后补上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0" y="4992733"/>
            <a:ext cx="12191999" cy="970185"/>
          </a:xfrm>
          <a:prstGeom prst="roundRect">
            <a:avLst/>
          </a:prstGeom>
          <a:solidFill>
            <a:srgbClr val="15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所有课程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思源学堂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”（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en-US" altLang="zh-CN" sz="28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syxt.xjtu.edu.cn 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）统一上线发布。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345387" y="1914968"/>
            <a:ext cx="2146862" cy="2254981"/>
            <a:chOff x="4924489" y="1790293"/>
            <a:chExt cx="2146862" cy="2254981"/>
          </a:xfrm>
        </p:grpSpPr>
        <p:sp>
          <p:nvSpPr>
            <p:cNvPr id="36" name="í$1îďê"/>
            <p:cNvSpPr/>
            <p:nvPr/>
          </p:nvSpPr>
          <p:spPr>
            <a:xfrm>
              <a:off x="4924489" y="1790293"/>
              <a:ext cx="2146862" cy="214686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37" name="ïṩ1ïḋè"/>
            <p:cNvSpPr/>
            <p:nvPr/>
          </p:nvSpPr>
          <p:spPr>
            <a:xfrm>
              <a:off x="5015524" y="1875517"/>
              <a:ext cx="1968625" cy="19686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38" name="íşļíḋê"/>
            <p:cNvSpPr/>
            <p:nvPr/>
          </p:nvSpPr>
          <p:spPr>
            <a:xfrm>
              <a:off x="5015525" y="3410554"/>
              <a:ext cx="1962084" cy="63472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1600" i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39" name="îşļiḋê"/>
            <p:cNvGrpSpPr/>
            <p:nvPr/>
          </p:nvGrpSpPr>
          <p:grpSpPr>
            <a:xfrm>
              <a:off x="6507882" y="1879720"/>
              <a:ext cx="472065" cy="472065"/>
              <a:chOff x="6801207" y="1450573"/>
              <a:chExt cx="651072" cy="651072"/>
            </a:xfrm>
          </p:grpSpPr>
          <p:sp>
            <p:nvSpPr>
              <p:cNvPr id="40" name="iṣļiďê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ïŝlíḍè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6734698" y="2465757"/>
            <a:ext cx="140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005DA2"/>
                </a:solidFill>
                <a:ea typeface="微软雅黑" panose="020B0503020204020204" pitchFamily="34" charset="-122"/>
              </a:rPr>
              <a:t>后半学期的课程</a:t>
            </a:r>
            <a:endParaRPr lang="en-US" altLang="zh-CN" sz="2400" b="1" dirty="0" smtClean="0">
              <a:solidFill>
                <a:srgbClr val="005DA2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内容占位符 4"/>
          <p:cNvSpPr txBox="1"/>
          <p:nvPr/>
        </p:nvSpPr>
        <p:spPr>
          <a:xfrm>
            <a:off x="6141597" y="3888444"/>
            <a:ext cx="2481079" cy="666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暂时不变</a:t>
            </a:r>
            <a:endParaRPr lang="en-US" altLang="zh-CN" sz="2000" b="1" smtClean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000" b="1" smtClean="0">
                <a:solidFill>
                  <a:srgbClr val="002060"/>
                </a:solidFill>
                <a:ea typeface="微软雅黑" panose="020B0503020204020204" pitchFamily="34" charset="-122"/>
              </a:rPr>
              <a:t>按原计划授课</a:t>
            </a:r>
            <a:endParaRPr lang="zh-CN" altLang="en-US" sz="2000" b="1" dirty="0"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27355" y="308432"/>
            <a:ext cx="1086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：课程教学</a:t>
            </a:r>
            <a:endParaRPr lang="zh-CN" altLang="en-US" sz="40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1305" y="213910"/>
            <a:ext cx="629425" cy="6829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526531" y="210005"/>
            <a:ext cx="629425" cy="682973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235534" y="3720810"/>
            <a:ext cx="9740075" cy="2176982"/>
            <a:chOff x="1560996" y="1997017"/>
            <a:chExt cx="9740075" cy="2420768"/>
          </a:xfrm>
        </p:grpSpPr>
        <p:grpSp>
          <p:nvGrpSpPr>
            <p:cNvPr id="6" name="组合 5"/>
            <p:cNvGrpSpPr/>
            <p:nvPr/>
          </p:nvGrpSpPr>
          <p:grpSpPr>
            <a:xfrm>
              <a:off x="2943686" y="1997017"/>
              <a:ext cx="8357385" cy="2420768"/>
              <a:chOff x="84495" y="2941167"/>
              <a:chExt cx="9117340" cy="3114895"/>
            </a:xfrm>
          </p:grpSpPr>
          <p:sp>
            <p:nvSpPr>
              <p:cNvPr id="7" name="MH_Other_1"/>
              <p:cNvSpPr>
                <a:spLocks noChangeArrowheads="1"/>
              </p:cNvSpPr>
              <p:nvPr/>
            </p:nvSpPr>
            <p:spPr bwMode="auto">
              <a:xfrm>
                <a:off x="1720415" y="2941167"/>
                <a:ext cx="825500" cy="98266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 b="1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MH_Other_4"/>
              <p:cNvSpPr>
                <a:spLocks noChangeShapeType="1"/>
              </p:cNvSpPr>
              <p:nvPr/>
            </p:nvSpPr>
            <p:spPr bwMode="auto">
              <a:xfrm flipV="1">
                <a:off x="929838" y="3640283"/>
                <a:ext cx="1008860" cy="519248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MH_Other_7"/>
              <p:cNvSpPr>
                <a:spLocks noChangeArrowheads="1"/>
              </p:cNvSpPr>
              <p:nvPr/>
            </p:nvSpPr>
            <p:spPr bwMode="auto">
              <a:xfrm>
                <a:off x="84495" y="3693076"/>
                <a:ext cx="912813" cy="1893619"/>
              </a:xfrm>
              <a:custGeom>
                <a:avLst/>
                <a:gdLst>
                  <a:gd name="T0" fmla="*/ 0 w 1021616"/>
                  <a:gd name="T1" fmla="*/ 0 h 2044708"/>
                  <a:gd name="T2" fmla="*/ 146398 w 1021616"/>
                  <a:gd name="T3" fmla="*/ 14959 h 2044708"/>
                  <a:gd name="T4" fmla="*/ 728736 w 1021616"/>
                  <a:gd name="T5" fmla="*/ 739133 h 2044708"/>
                  <a:gd name="T6" fmla="*/ 146398 w 1021616"/>
                  <a:gd name="T7" fmla="*/ 1463306 h 2044708"/>
                  <a:gd name="T8" fmla="*/ 0 w 1021616"/>
                  <a:gd name="T9" fmla="*/ 1478264 h 2044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1616"/>
                  <a:gd name="T16" fmla="*/ 0 h 2044708"/>
                  <a:gd name="T17" fmla="*/ 1021616 w 1021616"/>
                  <a:gd name="T18" fmla="*/ 2044708 h 2044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1616" h="2044708">
                    <a:moveTo>
                      <a:pt x="0" y="0"/>
                    </a:moveTo>
                    <a:lnTo>
                      <a:pt x="205236" y="20690"/>
                    </a:lnTo>
                    <a:cubicBezTo>
                      <a:pt x="671143" y="116028"/>
                      <a:pt x="1021616" y="528263"/>
                      <a:pt x="1021616" y="1022354"/>
                    </a:cubicBezTo>
                    <a:cubicBezTo>
                      <a:pt x="1021616" y="1516446"/>
                      <a:pt x="671143" y="1928680"/>
                      <a:pt x="205236" y="2024019"/>
                    </a:cubicBezTo>
                    <a:lnTo>
                      <a:pt x="0" y="20447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" name="MH_Other_8"/>
              <p:cNvSpPr>
                <a:spLocks noChangeArrowheads="1"/>
              </p:cNvSpPr>
              <p:nvPr/>
            </p:nvSpPr>
            <p:spPr bwMode="auto">
              <a:xfrm>
                <a:off x="84495" y="4094444"/>
                <a:ext cx="650875" cy="1150938"/>
              </a:xfrm>
              <a:custGeom>
                <a:avLst/>
                <a:gdLst>
                  <a:gd name="T0" fmla="*/ 104528 w 730378"/>
                  <a:gd name="T1" fmla="*/ 216274 h 1281345"/>
                  <a:gd name="T2" fmla="*/ 68339 w 730378"/>
                  <a:gd name="T3" fmla="*/ 353422 h 1281345"/>
                  <a:gd name="T4" fmla="*/ 0 w 730378"/>
                  <a:gd name="T5" fmla="*/ 315912 h 1281345"/>
                  <a:gd name="T6" fmla="*/ 70716 w 730378"/>
                  <a:gd name="T7" fmla="*/ 308291 h 1281345"/>
                  <a:gd name="T8" fmla="*/ 72302 w 730378"/>
                  <a:gd name="T9" fmla="*/ 249387 h 1281345"/>
                  <a:gd name="T10" fmla="*/ 104263 w 730378"/>
                  <a:gd name="T11" fmla="*/ 212170 h 1281345"/>
                  <a:gd name="T12" fmla="*/ 8919 w 730378"/>
                  <a:gd name="T13" fmla="*/ 189590 h 1281345"/>
                  <a:gd name="T14" fmla="*/ 203 w 730378"/>
                  <a:gd name="T15" fmla="*/ 213016 h 1281345"/>
                  <a:gd name="T16" fmla="*/ 0 w 730378"/>
                  <a:gd name="T17" fmla="*/ 189590 h 1281345"/>
                  <a:gd name="T18" fmla="*/ 30579 w 730378"/>
                  <a:gd name="T19" fmla="*/ 139188 h 1281345"/>
                  <a:gd name="T20" fmla="*/ 35862 w 730378"/>
                  <a:gd name="T21" fmla="*/ 153563 h 1281345"/>
                  <a:gd name="T22" fmla="*/ 0 w 730378"/>
                  <a:gd name="T23" fmla="*/ 163833 h 1281345"/>
                  <a:gd name="T24" fmla="*/ 83428 w 730378"/>
                  <a:gd name="T25" fmla="*/ 125072 h 1281345"/>
                  <a:gd name="T26" fmla="*/ 104550 w 730378"/>
                  <a:gd name="T27" fmla="*/ 177852 h 1281345"/>
                  <a:gd name="T28" fmla="*/ 1052 w 730378"/>
                  <a:gd name="T29" fmla="*/ 287516 h 1281345"/>
                  <a:gd name="T30" fmla="*/ 0 w 730378"/>
                  <a:gd name="T31" fmla="*/ 260814 h 1281345"/>
                  <a:gd name="T32" fmla="*/ 82372 w 730378"/>
                  <a:gd name="T33" fmla="*/ 127125 h 1281345"/>
                  <a:gd name="T34" fmla="*/ 189034 w 730378"/>
                  <a:gd name="T35" fmla="*/ 89093 h 1281345"/>
                  <a:gd name="T36" fmla="*/ 193522 w 730378"/>
                  <a:gd name="T37" fmla="*/ 103152 h 1281345"/>
                  <a:gd name="T38" fmla="*/ 134649 w 730378"/>
                  <a:gd name="T39" fmla="*/ 183405 h 1281345"/>
                  <a:gd name="T40" fmla="*/ 120391 w 730378"/>
                  <a:gd name="T41" fmla="*/ 186919 h 1281345"/>
                  <a:gd name="T42" fmla="*/ 131216 w 730378"/>
                  <a:gd name="T43" fmla="*/ 164660 h 1281345"/>
                  <a:gd name="T44" fmla="*/ 181907 w 730378"/>
                  <a:gd name="T45" fmla="*/ 92316 h 1281345"/>
                  <a:gd name="T46" fmla="*/ 0 w 730378"/>
                  <a:gd name="T47" fmla="*/ 63278 h 1281345"/>
                  <a:gd name="T48" fmla="*/ 35862 w 730378"/>
                  <a:gd name="T49" fmla="*/ 67680 h 1281345"/>
                  <a:gd name="T50" fmla="*/ 31373 w 730378"/>
                  <a:gd name="T51" fmla="*/ 87922 h 1281345"/>
                  <a:gd name="T52" fmla="*/ 0 w 730378"/>
                  <a:gd name="T53" fmla="*/ 87922 h 1281345"/>
                  <a:gd name="T54" fmla="*/ 163861 w 730378"/>
                  <a:gd name="T55" fmla="*/ 38049 h 1281345"/>
                  <a:gd name="T56" fmla="*/ 180894 w 730378"/>
                  <a:gd name="T57" fmla="*/ 66201 h 1281345"/>
                  <a:gd name="T58" fmla="*/ 129399 w 730378"/>
                  <a:gd name="T59" fmla="*/ 146742 h 1281345"/>
                  <a:gd name="T60" fmla="*/ 97709 w 730378"/>
                  <a:gd name="T61" fmla="*/ 106326 h 1281345"/>
                  <a:gd name="T62" fmla="*/ 153695 w 730378"/>
                  <a:gd name="T63" fmla="*/ 41014 h 1281345"/>
                  <a:gd name="T64" fmla="*/ 0 w 730378"/>
                  <a:gd name="T65" fmla="*/ 0 h 1281345"/>
                  <a:gd name="T66" fmla="*/ 104528 w 730378"/>
                  <a:gd name="T67" fmla="*/ 37804 h 1281345"/>
                  <a:gd name="T68" fmla="*/ 102415 w 730378"/>
                  <a:gd name="T69" fmla="*/ 65644 h 1281345"/>
                  <a:gd name="T70" fmla="*/ 74151 w 730378"/>
                  <a:gd name="T71" fmla="*/ 104913 h 1281345"/>
                  <a:gd name="T72" fmla="*/ 70716 w 730378"/>
                  <a:gd name="T73" fmla="*/ 86744 h 1281345"/>
                  <a:gd name="T74" fmla="*/ 64113 w 730378"/>
                  <a:gd name="T75" fmla="*/ 37510 h 1281345"/>
                  <a:gd name="T76" fmla="*/ 0 w 730378"/>
                  <a:gd name="T77" fmla="*/ 0 h 12813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0378"/>
                  <a:gd name="T118" fmla="*/ 0 h 1281345"/>
                  <a:gd name="T119" fmla="*/ 730378 w 730378"/>
                  <a:gd name="T120" fmla="*/ 1281345 h 128134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0378" h="1281345">
                    <a:moveTo>
                      <a:pt x="389254" y="769232"/>
                    </a:moveTo>
                    <a:cubicBezTo>
                      <a:pt x="389254" y="775607"/>
                      <a:pt x="390240" y="779857"/>
                      <a:pt x="390240" y="784107"/>
                    </a:cubicBezTo>
                    <a:cubicBezTo>
                      <a:pt x="390240" y="902042"/>
                      <a:pt x="390240" y="1018914"/>
                      <a:pt x="390240" y="1135786"/>
                    </a:cubicBezTo>
                    <a:cubicBezTo>
                      <a:pt x="389254" y="1222909"/>
                      <a:pt x="336001" y="1281345"/>
                      <a:pt x="255136" y="1281345"/>
                    </a:cubicBezTo>
                    <a:lnTo>
                      <a:pt x="0" y="1281345"/>
                    </a:lnTo>
                    <a:lnTo>
                      <a:pt x="0" y="1145348"/>
                    </a:lnTo>
                    <a:lnTo>
                      <a:pt x="238371" y="1145348"/>
                    </a:lnTo>
                    <a:cubicBezTo>
                      <a:pt x="262039" y="1145348"/>
                      <a:pt x="264011" y="1143223"/>
                      <a:pt x="264011" y="1117724"/>
                    </a:cubicBezTo>
                    <a:cubicBezTo>
                      <a:pt x="264011" y="1052913"/>
                      <a:pt x="264011" y="988102"/>
                      <a:pt x="264011" y="923291"/>
                    </a:cubicBezTo>
                    <a:cubicBezTo>
                      <a:pt x="264011" y="916916"/>
                      <a:pt x="265984" y="908416"/>
                      <a:pt x="269928" y="904166"/>
                    </a:cubicBezTo>
                    <a:cubicBezTo>
                      <a:pt x="307402" y="860605"/>
                      <a:pt x="344877" y="818106"/>
                      <a:pt x="382351" y="774545"/>
                    </a:cubicBezTo>
                    <a:cubicBezTo>
                      <a:pt x="384323" y="773482"/>
                      <a:pt x="385309" y="772420"/>
                      <a:pt x="389254" y="769232"/>
                    </a:cubicBezTo>
                    <a:close/>
                    <a:moveTo>
                      <a:pt x="0" y="687365"/>
                    </a:moveTo>
                    <a:lnTo>
                      <a:pt x="33298" y="687365"/>
                    </a:lnTo>
                    <a:cubicBezTo>
                      <a:pt x="39215" y="687365"/>
                      <a:pt x="44145" y="687365"/>
                      <a:pt x="53019" y="687365"/>
                    </a:cubicBezTo>
                    <a:cubicBezTo>
                      <a:pt x="35270" y="718154"/>
                      <a:pt x="18508" y="745757"/>
                      <a:pt x="759" y="772299"/>
                    </a:cubicBezTo>
                    <a:lnTo>
                      <a:pt x="0" y="772596"/>
                    </a:lnTo>
                    <a:lnTo>
                      <a:pt x="0" y="687365"/>
                    </a:lnTo>
                    <a:close/>
                    <a:moveTo>
                      <a:pt x="0" y="504636"/>
                    </a:moveTo>
                    <a:lnTo>
                      <a:pt x="114159" y="504636"/>
                    </a:lnTo>
                    <a:cubicBezTo>
                      <a:pt x="132900" y="504636"/>
                      <a:pt x="133886" y="505700"/>
                      <a:pt x="133886" y="524845"/>
                    </a:cubicBezTo>
                    <a:cubicBezTo>
                      <a:pt x="133886" y="535481"/>
                      <a:pt x="133886" y="546117"/>
                      <a:pt x="133886" y="556753"/>
                    </a:cubicBezTo>
                    <a:cubicBezTo>
                      <a:pt x="133886" y="580153"/>
                      <a:pt x="121064" y="593980"/>
                      <a:pt x="99364" y="593980"/>
                    </a:cubicBezTo>
                    <a:lnTo>
                      <a:pt x="0" y="593980"/>
                    </a:lnTo>
                    <a:lnTo>
                      <a:pt x="0" y="504636"/>
                    </a:lnTo>
                    <a:close/>
                    <a:moveTo>
                      <a:pt x="311470" y="453454"/>
                    </a:moveTo>
                    <a:cubicBezTo>
                      <a:pt x="357799" y="494914"/>
                      <a:pt x="402156" y="534249"/>
                      <a:pt x="446513" y="574646"/>
                    </a:cubicBezTo>
                    <a:cubicBezTo>
                      <a:pt x="427785" y="599097"/>
                      <a:pt x="409056" y="622484"/>
                      <a:pt x="390327" y="644809"/>
                    </a:cubicBezTo>
                    <a:cubicBezTo>
                      <a:pt x="296684" y="760685"/>
                      <a:pt x="200084" y="874435"/>
                      <a:pt x="90670" y="974365"/>
                    </a:cubicBezTo>
                    <a:cubicBezTo>
                      <a:pt x="64056" y="999879"/>
                      <a:pt x="33498" y="1021141"/>
                      <a:pt x="3927" y="1042403"/>
                    </a:cubicBezTo>
                    <a:lnTo>
                      <a:pt x="0" y="1043604"/>
                    </a:lnTo>
                    <a:lnTo>
                      <a:pt x="0" y="945592"/>
                    </a:lnTo>
                    <a:lnTo>
                      <a:pt x="28570" y="882940"/>
                    </a:lnTo>
                    <a:cubicBezTo>
                      <a:pt x="110384" y="734108"/>
                      <a:pt x="206984" y="595907"/>
                      <a:pt x="307527" y="460896"/>
                    </a:cubicBezTo>
                    <a:cubicBezTo>
                      <a:pt x="308513" y="458770"/>
                      <a:pt x="309499" y="456643"/>
                      <a:pt x="311470" y="453454"/>
                    </a:cubicBezTo>
                    <a:close/>
                    <a:moveTo>
                      <a:pt x="705737" y="323013"/>
                    </a:moveTo>
                    <a:cubicBezTo>
                      <a:pt x="717565" y="326198"/>
                      <a:pt x="730378" y="343189"/>
                      <a:pt x="730378" y="358055"/>
                    </a:cubicBezTo>
                    <a:cubicBezTo>
                      <a:pt x="728407" y="361241"/>
                      <a:pt x="726436" y="367612"/>
                      <a:pt x="722493" y="373984"/>
                    </a:cubicBezTo>
                    <a:cubicBezTo>
                      <a:pt x="669268" y="447255"/>
                      <a:pt x="616044" y="521588"/>
                      <a:pt x="562819" y="594859"/>
                    </a:cubicBezTo>
                    <a:cubicBezTo>
                      <a:pt x="544092" y="619282"/>
                      <a:pt x="523393" y="642644"/>
                      <a:pt x="502695" y="664944"/>
                    </a:cubicBezTo>
                    <a:cubicBezTo>
                      <a:pt x="493824" y="673439"/>
                      <a:pt x="481996" y="678749"/>
                      <a:pt x="470169" y="682996"/>
                    </a:cubicBezTo>
                    <a:cubicBezTo>
                      <a:pt x="464255" y="685120"/>
                      <a:pt x="452427" y="682996"/>
                      <a:pt x="449470" y="677687"/>
                    </a:cubicBezTo>
                    <a:cubicBezTo>
                      <a:pt x="446513" y="671315"/>
                      <a:pt x="446513" y="658573"/>
                      <a:pt x="449470" y="652201"/>
                    </a:cubicBezTo>
                    <a:cubicBezTo>
                      <a:pt x="461298" y="633087"/>
                      <a:pt x="476082" y="615035"/>
                      <a:pt x="489881" y="596983"/>
                    </a:cubicBezTo>
                    <a:cubicBezTo>
                      <a:pt x="544092" y="522650"/>
                      <a:pt x="598302" y="449379"/>
                      <a:pt x="653498" y="375046"/>
                    </a:cubicBezTo>
                    <a:cubicBezTo>
                      <a:pt x="662369" y="362303"/>
                      <a:pt x="671240" y="348498"/>
                      <a:pt x="679125" y="334694"/>
                    </a:cubicBezTo>
                    <a:cubicBezTo>
                      <a:pt x="686024" y="324075"/>
                      <a:pt x="693909" y="318765"/>
                      <a:pt x="705737" y="323013"/>
                    </a:cubicBezTo>
                    <a:close/>
                    <a:moveTo>
                      <a:pt x="0" y="229421"/>
                    </a:moveTo>
                    <a:lnTo>
                      <a:pt x="119103" y="229421"/>
                    </a:lnTo>
                    <a:cubicBezTo>
                      <a:pt x="129944" y="229421"/>
                      <a:pt x="133886" y="233676"/>
                      <a:pt x="133886" y="245375"/>
                    </a:cubicBezTo>
                    <a:cubicBezTo>
                      <a:pt x="132901" y="264521"/>
                      <a:pt x="132901" y="282602"/>
                      <a:pt x="133886" y="301747"/>
                    </a:cubicBezTo>
                    <a:cubicBezTo>
                      <a:pt x="133886" y="314511"/>
                      <a:pt x="128958" y="318765"/>
                      <a:pt x="117132" y="318765"/>
                    </a:cubicBezTo>
                    <a:cubicBezTo>
                      <a:pt x="79681" y="318765"/>
                      <a:pt x="43216" y="318765"/>
                      <a:pt x="6751" y="318765"/>
                    </a:cubicBezTo>
                    <a:lnTo>
                      <a:pt x="0" y="318765"/>
                    </a:lnTo>
                    <a:lnTo>
                      <a:pt x="0" y="229421"/>
                    </a:lnTo>
                    <a:close/>
                    <a:moveTo>
                      <a:pt x="611757" y="137949"/>
                    </a:moveTo>
                    <a:cubicBezTo>
                      <a:pt x="623835" y="139675"/>
                      <a:pt x="635912" y="146577"/>
                      <a:pt x="649715" y="158257"/>
                    </a:cubicBezTo>
                    <a:cubicBezTo>
                      <a:pt x="677320" y="183741"/>
                      <a:pt x="686193" y="208163"/>
                      <a:pt x="675348" y="240018"/>
                    </a:cubicBezTo>
                    <a:cubicBezTo>
                      <a:pt x="669433" y="257008"/>
                      <a:pt x="663517" y="275059"/>
                      <a:pt x="653658" y="289925"/>
                    </a:cubicBezTo>
                    <a:cubicBezTo>
                      <a:pt x="597461" y="370624"/>
                      <a:pt x="540279" y="450262"/>
                      <a:pt x="483096" y="532023"/>
                    </a:cubicBezTo>
                    <a:cubicBezTo>
                      <a:pt x="434787" y="489550"/>
                      <a:pt x="391407" y="450262"/>
                      <a:pt x="346055" y="410974"/>
                    </a:cubicBezTo>
                    <a:cubicBezTo>
                      <a:pt x="352956" y="401417"/>
                      <a:pt x="358872" y="392923"/>
                      <a:pt x="364787" y="385490"/>
                    </a:cubicBezTo>
                    <a:cubicBezTo>
                      <a:pt x="419012" y="319656"/>
                      <a:pt x="472251" y="252760"/>
                      <a:pt x="526476" y="187988"/>
                    </a:cubicBezTo>
                    <a:cubicBezTo>
                      <a:pt x="539293" y="172061"/>
                      <a:pt x="557039" y="159319"/>
                      <a:pt x="573800" y="148700"/>
                    </a:cubicBezTo>
                    <a:cubicBezTo>
                      <a:pt x="587602" y="139675"/>
                      <a:pt x="599680" y="136224"/>
                      <a:pt x="611757" y="137949"/>
                    </a:cubicBezTo>
                    <a:close/>
                    <a:moveTo>
                      <a:pt x="0" y="0"/>
                    </a:moveTo>
                    <a:lnTo>
                      <a:pt x="258094" y="0"/>
                    </a:lnTo>
                    <a:cubicBezTo>
                      <a:pt x="333043" y="1063"/>
                      <a:pt x="387282" y="56311"/>
                      <a:pt x="390240" y="137059"/>
                    </a:cubicBezTo>
                    <a:cubicBezTo>
                      <a:pt x="390240" y="164684"/>
                      <a:pt x="390240" y="191246"/>
                      <a:pt x="389254" y="218870"/>
                    </a:cubicBezTo>
                    <a:cubicBezTo>
                      <a:pt x="389254" y="225245"/>
                      <a:pt x="386296" y="232682"/>
                      <a:pt x="382351" y="237995"/>
                    </a:cubicBezTo>
                    <a:cubicBezTo>
                      <a:pt x="353752" y="275181"/>
                      <a:pt x="325153" y="311305"/>
                      <a:pt x="297541" y="348492"/>
                    </a:cubicBezTo>
                    <a:cubicBezTo>
                      <a:pt x="289652" y="358054"/>
                      <a:pt x="283735" y="369741"/>
                      <a:pt x="276831" y="380366"/>
                    </a:cubicBezTo>
                    <a:cubicBezTo>
                      <a:pt x="273873" y="384616"/>
                      <a:pt x="269928" y="387804"/>
                      <a:pt x="264011" y="395241"/>
                    </a:cubicBezTo>
                    <a:cubicBezTo>
                      <a:pt x="264011" y="365492"/>
                      <a:pt x="264011" y="339992"/>
                      <a:pt x="264011" y="314493"/>
                    </a:cubicBezTo>
                    <a:cubicBezTo>
                      <a:pt x="264011" y="263494"/>
                      <a:pt x="264011" y="212495"/>
                      <a:pt x="264011" y="161496"/>
                    </a:cubicBezTo>
                    <a:cubicBezTo>
                      <a:pt x="264011" y="139184"/>
                      <a:pt x="261053" y="135997"/>
                      <a:pt x="239357" y="135997"/>
                    </a:cubicBezTo>
                    <a:lnTo>
                      <a:pt x="0" y="135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MH_SubTitle_1"/>
              <p:cNvSpPr>
                <a:spLocks noChangeArrowheads="1"/>
              </p:cNvSpPr>
              <p:nvPr/>
            </p:nvSpPr>
            <p:spPr bwMode="auto">
              <a:xfrm>
                <a:off x="2157769" y="3092744"/>
                <a:ext cx="6111638" cy="108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457200" lvl="1" indent="0" eaLnBrk="0" hangingPunct="0">
                  <a:spcBef>
                    <a:spcPct val="20000"/>
                  </a:spcBef>
                  <a:buClr>
                    <a:srgbClr val="CC0000"/>
                  </a:buClr>
                  <a:buNone/>
                  <a:defRPr/>
                </a:pPr>
                <a:r>
                  <a:rPr lang="zh-CN" altLang="en-US" sz="2800" b="1" kern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依托</a:t>
                </a: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第三方</a:t>
                </a:r>
                <a:r>
                  <a:rPr lang="zh-CN" altLang="en-US" sz="2800" b="1" ker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</a:t>
                </a:r>
                <a:r>
                  <a:rPr lang="zh-CN" altLang="en-US" sz="2800" b="1" kern="0" smtClea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直播</a:t>
                </a:r>
                <a:r>
                  <a:rPr lang="en-US" altLang="zh-CN" sz="2800" b="1" kern="0" smtClea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sz="2800" b="1" kern="0" smtClea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点播</a:t>
                </a:r>
                <a:endParaRPr lang="en-US" altLang="zh-CN" sz="28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MH_SubTitle_2"/>
              <p:cNvSpPr>
                <a:spLocks noChangeArrowheads="1"/>
              </p:cNvSpPr>
              <p:nvPr/>
            </p:nvSpPr>
            <p:spPr bwMode="auto">
              <a:xfrm>
                <a:off x="3511908" y="4159532"/>
                <a:ext cx="4539540" cy="10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MH_Other_3"/>
              <p:cNvSpPr>
                <a:spLocks noChangeArrowheads="1"/>
              </p:cNvSpPr>
              <p:nvPr/>
            </p:nvSpPr>
            <p:spPr bwMode="auto">
              <a:xfrm>
                <a:off x="1745019" y="5060379"/>
                <a:ext cx="825500" cy="9826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 b="1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 Light" panose="020F0302020204030204" pitchFamily="34" charset="0"/>
                  </a:rPr>
                  <a:t>2</a:t>
                </a:r>
                <a:endParaRPr lang="zh-CN" altLang="en-US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 Light" panose="020F0302020204030204" pitchFamily="34" charset="0"/>
                </a:endParaRPr>
              </a:p>
            </p:txBody>
          </p:sp>
          <p:sp>
            <p:nvSpPr>
              <p:cNvPr id="18" name="MH_Other_6"/>
              <p:cNvSpPr>
                <a:spLocks noChangeShapeType="1"/>
              </p:cNvSpPr>
              <p:nvPr/>
            </p:nvSpPr>
            <p:spPr bwMode="auto">
              <a:xfrm>
                <a:off x="929839" y="5153309"/>
                <a:ext cx="815180" cy="289171"/>
              </a:xfrm>
              <a:prstGeom prst="line">
                <a:avLst/>
              </a:prstGeom>
              <a:noFill/>
              <a:ln w="38100">
                <a:solidFill>
                  <a:srgbClr val="0072B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745010" y="5184116"/>
                <a:ext cx="6456825" cy="871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800" b="1" kern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直播教室</a:t>
                </a:r>
                <a:r>
                  <a:rPr lang="zh-CN" altLang="en-US" sz="2800" b="1" ker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同步</a:t>
                </a:r>
                <a:r>
                  <a:rPr lang="zh-CN" altLang="en-US" sz="2800" b="1" kern="0" smtClea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直播</a:t>
                </a:r>
                <a:r>
                  <a:rPr lang="en-US" altLang="zh-CN" sz="2800" b="1" ker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sz="2800" b="1" kern="0" smtClean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点播</a:t>
                </a:r>
                <a:endParaRPr lang="zh-CN" altLang="en-US" sz="2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560996" y="2378859"/>
              <a:ext cx="1361056" cy="17454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3200" b="1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线上教学</a:t>
              </a:r>
              <a:endParaRPr lang="en-US" altLang="zh-CN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圆角矩形 41"/>
          <p:cNvSpPr/>
          <p:nvPr/>
        </p:nvSpPr>
        <p:spPr>
          <a:xfrm>
            <a:off x="8706119" y="187215"/>
            <a:ext cx="3206840" cy="1031587"/>
          </a:xfrm>
          <a:prstGeom prst="roundRect">
            <a:avLst/>
          </a:prstGeom>
          <a:solidFill>
            <a:srgbClr val="D0E7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业务咨询：李慧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82665409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18992880219</a:t>
            </a:r>
          </a:p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hui.li@xjtu.edu.cn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27355" y="308432"/>
            <a:ext cx="1086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：课程教学</a:t>
            </a:r>
            <a:endParaRPr lang="zh-CN" altLang="en-US" sz="40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0" r="87600" b="-1143"/>
          <a:stretch>
            <a:fillRect/>
          </a:stretch>
        </p:blipFill>
        <p:spPr>
          <a:xfrm>
            <a:off x="121305" y="213910"/>
            <a:ext cx="629425" cy="682973"/>
          </a:xfrm>
          <a:prstGeom prst="rect">
            <a:avLst/>
          </a:prstGeom>
        </p:spPr>
      </p:pic>
      <p:sp>
        <p:nvSpPr>
          <p:cNvPr id="31" name="MH_Text_1"/>
          <p:cNvSpPr>
            <a:spLocks noChangeArrowheads="1"/>
          </p:cNvSpPr>
          <p:nvPr/>
        </p:nvSpPr>
        <p:spPr bwMode="auto">
          <a:xfrm>
            <a:off x="750729" y="1973497"/>
            <a:ext cx="11162229" cy="1368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38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学校确定开课清单及时间安排，提前在“思源学堂”平台发布</a:t>
            </a:r>
            <a:endParaRPr lang="en-US" altLang="zh-CN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38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同一课程</a:t>
            </a:r>
            <a:r>
              <a:rPr lang="zh-CN" altLang="en-US" dirty="0">
                <a:solidFill>
                  <a:srgbClr val="0038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、相同上课时间</a:t>
            </a:r>
            <a:r>
              <a:rPr lang="zh-CN" altLang="en-US" dirty="0" smtClean="0">
                <a:solidFill>
                  <a:srgbClr val="0038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的不同教学班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可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采取合班授课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25820" y="1287524"/>
            <a:ext cx="6160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【3.</a:t>
            </a:r>
            <a:r>
              <a:rPr lang="zh-CN" altLang="en-US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线上教学如何组织实施？</a:t>
            </a:r>
            <a:r>
              <a:rPr lang="en-US" altLang="zh-CN" sz="32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320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i"/>
  <p:tag name="KSO_WM_UNIT_INDEX" val="1_1"/>
  <p:tag name="KSO_WM_UNIT_LAYERLEVEL" val="1_1"/>
  <p:tag name="KSO_WM_DIAGRAM_GROUP_CODE" val="m1-1"/>
  <p:tag name="KSO_WM_UNIT_ID" val="diagram20170889_5*m_i*1_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3_3"/>
  <p:tag name="KSO_WM_UNIT_ID" val="diagram20170889_5*m_h_i*1_3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1_1"/>
  <p:tag name="KSO_WM_UNIT_ID" val="diagram20170889_5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6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1_2"/>
  <p:tag name="KSO_WM_UNIT_ID" val="diagram20170889_5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1_3"/>
  <p:tag name="KSO_WM_UNIT_ID" val="diagram20170889_5*m_h_i*1_1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1"/>
  <p:tag name="KSO_WM_UNIT_ID" val="diagram20170889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6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2"/>
  <p:tag name="KSO_WM_UNIT_ID" val="diagram20170889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3"/>
  <p:tag name="KSO_WM_UNIT_ID" val="diagram20170889_5*m_h_i*1_5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6_1"/>
  <p:tag name="KSO_WM_UNIT_ID" val="diagram20170889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6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6_2"/>
  <p:tag name="KSO_WM_UNIT_ID" val="diagram20170889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6_3"/>
  <p:tag name="KSO_WM_UNIT_ID" val="diagram20170889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4_1"/>
  <p:tag name="KSO_WM_UNIT_ID" val="diagram20170889_5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6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3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3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1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1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5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5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4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4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4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4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2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2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6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6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6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6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3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3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4_2"/>
  <p:tag name="KSO_WM_UNIT_ID" val="diagram20170889_5*m_h_i*1_4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1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1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5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5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1"/>
  <p:tag name="KSO_WM_UNIT_ID" val="diagram20170889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6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3"/>
  <p:tag name="KSO_WM_UNIT_ID" val="diagram20170889_5*m_h_i*1_5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5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5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5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5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2"/>
  <p:tag name="KSO_WM_UNIT_ID" val="diagram20170889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3"/>
  <p:tag name="KSO_WM_UNIT_ID" val="diagram20170889_5*m_h_i*1_5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i"/>
  <p:tag name="KSO_WM_UNIT_INDEX" val="1_1"/>
  <p:tag name="KSO_WM_UNIT_LAYERLEVEL" val="1_1"/>
  <p:tag name="KSO_WM_DIAGRAM_GROUP_CODE" val="m1-1"/>
  <p:tag name="KSO_WM_UNIT_ID" val="diagram20170889_5*m_i*1_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2_1"/>
  <p:tag name="KSO_WM_UNIT_ID" val="diagram20170889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4_3"/>
  <p:tag name="KSO_WM_UNIT_ID" val="diagram20170889_5*m_h_i*1_4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2_2"/>
  <p:tag name="KSO_WM_UNIT_ID" val="diagram20170889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2_3"/>
  <p:tag name="KSO_WM_UNIT_ID" val="diagram20170889_5*m_h_i*1_2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3_1"/>
  <p:tag name="KSO_WM_UNIT_ID" val="diagram20170889_5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6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3_2"/>
  <p:tag name="KSO_WM_UNIT_ID" val="diagram20170889_5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3_3"/>
  <p:tag name="KSO_WM_UNIT_ID" val="diagram20170889_5*m_h_i*1_3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1_1"/>
  <p:tag name="KSO_WM_UNIT_ID" val="diagram20170889_5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6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1_2"/>
  <p:tag name="KSO_WM_UNIT_ID" val="diagram20170889_5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4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1_3"/>
  <p:tag name="KSO_WM_UNIT_ID" val="diagram20170889_5*m_h_i*1_1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1"/>
  <p:tag name="KSO_WM_UNIT_ID" val="diagram20170889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6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2"/>
  <p:tag name="KSO_WM_UNIT_ID" val="diagram20170889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2_1"/>
  <p:tag name="KSO_WM_UNIT_ID" val="diagram20170889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3"/>
  <p:tag name="KSO_WM_UNIT_ID" val="diagram20170889_5*m_h_i*1_5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6_1"/>
  <p:tag name="KSO_WM_UNIT_ID" val="diagram20170889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6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6_2"/>
  <p:tag name="KSO_WM_UNIT_ID" val="diagram20170889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6_3"/>
  <p:tag name="KSO_WM_UNIT_ID" val="diagram20170889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3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3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1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1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5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5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2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2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6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6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2_2"/>
  <p:tag name="KSO_WM_UNIT_ID" val="diagram20170889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6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6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3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3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1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1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5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5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1"/>
  <p:tag name="KSO_WM_UNIT_ID" val="diagram20170889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6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3"/>
  <p:tag name="KSO_WM_UNIT_ID" val="diagram20170889_5*m_h_i*1_5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a"/>
  <p:tag name="KSO_WM_UNIT_INDEX" val="1_5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D" val="diagram20170889_5*m_h_a*1_5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f"/>
  <p:tag name="KSO_WM_UNIT_INDEX" val="1_5_1"/>
  <p:tag name="KSO_WM_UNIT_LAYERLEVEL" val="1_1_1"/>
  <p:tag name="KSO_WM_UNIT_VALUE" val="30"/>
  <p:tag name="KSO_WM_UNIT_HIGHLIGHT" val="0"/>
  <p:tag name="KSO_WM_UNIT_COMPATIBLE" val="0"/>
  <p:tag name="KSO_WM_DIAGRAM_GROUP_CODE" val="m1-1"/>
  <p:tag name="KSO_WM_UNIT_ID" val="diagram20170889_5*m_h_f*1_5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2"/>
  <p:tag name="KSO_WM_UNIT_ID" val="diagram20170889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5_3"/>
  <p:tag name="KSO_WM_UNIT_ID" val="diagram20170889_5*m_h_i*1_5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2_3"/>
  <p:tag name="KSO_WM_UNIT_ID" val="diagram20170889_5*m_h_i*1_2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382a77d-aed4-4246-812c-e830bfc549d8}"/>
  <p:tag name="TABLE_EMPHASIZE_COLOR" val="1330547"/>
  <p:tag name="TABLE_SKINIDX" val="0"/>
  <p:tag name="TABLE_COLORIDX" val="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8700490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工作汇报"/>
  <p:tag name="KSO_WM_TEMPLATE_CATEGORY" val="custom"/>
  <p:tag name="KSO_WM_TEMPLATE_INDEX" val="20204173"/>
  <p:tag name="KSO_WM_UNIT_ID" val="custom20204173_1*a*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工作汇报"/>
  <p:tag name="KSO_WM_TEMPLATE_CATEGORY" val="custom"/>
  <p:tag name="KSO_WM_TEMPLATE_INDEX" val="20204173"/>
  <p:tag name="KSO_WM_UNIT_ID" val="custom20204173_1*a*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2831206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i*1_1"/>
  <p:tag name="KSO_WM_UNIT_TYPE" val="l_i"/>
  <p:tag name="KSO_WM_UNIT_INDEX" val="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h_a*1_1_1"/>
  <p:tag name="KSO_WM_UNIT_TYPE" val="l_h_a"/>
  <p:tag name="KSO_WM_UNIT_INDEX" val="1_1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h_f*1_1_1"/>
  <p:tag name="KSO_WM_UNIT_TYPE" val="l_h_f"/>
  <p:tag name="KSO_WM_UNIT_INDEX" val="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h_a*1_2_1"/>
  <p:tag name="KSO_WM_UNIT_TYPE" val="l_h_a"/>
  <p:tag name="KSO_WM_UNIT_INDEX" val="1_2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3_1"/>
  <p:tag name="KSO_WM_UNIT_ID" val="diagram20170889_5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6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h_f*1_2_1"/>
  <p:tag name="KSO_WM_UNIT_TYPE" val="l_h_f"/>
  <p:tag name="KSO_WM_UNIT_INDEX" val="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h_a*1_3_1"/>
  <p:tag name="KSO_WM_UNIT_TYPE" val="l_h_a"/>
  <p:tag name="KSO_WM_UNIT_INDEX" val="1_3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58"/>
  <p:tag name="KSO_WM_TAG_VERSION" val="1.0"/>
  <p:tag name="KSO_WM_BEAUTIFY_FLAG" val="#wm#"/>
  <p:tag name="KSO_WM_UNIT_ID" val="diagram160458_3*l_h_f*1_3_1"/>
  <p:tag name="KSO_WM_UNIT_TYPE" val="l_h_f"/>
  <p:tag name="KSO_WM_UNIT_INDEX" val="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89"/>
  <p:tag name="KSO_WM_UNIT_TYPE" val="m_h_i"/>
  <p:tag name="KSO_WM_UNIT_INDEX" val="1_3_2"/>
  <p:tag name="KSO_WM_UNIT_ID" val="diagram20170889_5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3423</Words>
  <Application>Microsoft Office PowerPoint</Application>
  <PresentationFormat>宽屏</PresentationFormat>
  <Paragraphs>546</Paragraphs>
  <Slides>41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仿宋</vt:lpstr>
      <vt:lpstr>黑体</vt:lpstr>
      <vt:lpstr>华文细黑</vt:lpstr>
      <vt:lpstr>华文新魏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hi</dc:creator>
  <cp:lastModifiedBy>郑庆华</cp:lastModifiedBy>
  <cp:revision>976</cp:revision>
  <cp:lastPrinted>2018-07-03T03:20:00Z</cp:lastPrinted>
  <dcterms:created xsi:type="dcterms:W3CDTF">2015-09-04T08:06:00Z</dcterms:created>
  <dcterms:modified xsi:type="dcterms:W3CDTF">2020-02-07T01:08:23Z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